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40"/>
  </p:notesMasterIdLst>
  <p:handoutMasterIdLst>
    <p:handoutMasterId r:id="rId41"/>
  </p:handoutMasterIdLst>
  <p:sldIdLst>
    <p:sldId id="256" r:id="rId2"/>
    <p:sldId id="295"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Lst>
  <p:sldSz cx="9144000" cy="6858000" type="screen4x3"/>
  <p:notesSz cx="6811963" cy="994568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1"/>
            <a:ext cx="2951851" cy="497284"/>
          </a:xfrm>
          <a:prstGeom prst="rect">
            <a:avLst/>
          </a:prstGeom>
        </p:spPr>
        <p:txBody>
          <a:bodyPr vert="horz" lIns="95746" tIns="47873" rIns="95746" bIns="47873" rtlCol="0"/>
          <a:lstStyle>
            <a:lvl1pPr algn="l">
              <a:defRPr sz="1300"/>
            </a:lvl1pPr>
          </a:lstStyle>
          <a:p>
            <a:endParaRPr lang="zh-TW" altLang="en-US"/>
          </a:p>
        </p:txBody>
      </p:sp>
      <p:sp>
        <p:nvSpPr>
          <p:cNvPr id="3" name="日期版面配置區 2"/>
          <p:cNvSpPr>
            <a:spLocks noGrp="1"/>
          </p:cNvSpPr>
          <p:nvPr>
            <p:ph type="dt" sz="quarter" idx="1"/>
          </p:nvPr>
        </p:nvSpPr>
        <p:spPr>
          <a:xfrm>
            <a:off x="3858536" y="1"/>
            <a:ext cx="2951851" cy="497284"/>
          </a:xfrm>
          <a:prstGeom prst="rect">
            <a:avLst/>
          </a:prstGeom>
        </p:spPr>
        <p:txBody>
          <a:bodyPr vert="horz" lIns="95746" tIns="47873" rIns="95746" bIns="47873" rtlCol="0"/>
          <a:lstStyle>
            <a:lvl1pPr algn="r">
              <a:defRPr sz="1300"/>
            </a:lvl1pPr>
          </a:lstStyle>
          <a:p>
            <a:fld id="{58BB4CE4-7E75-4E8B-B69E-8F52CA3934B3}" type="datetimeFigureOut">
              <a:rPr lang="zh-TW" altLang="en-US" smtClean="0"/>
              <a:pPr/>
              <a:t>2012/7/25</a:t>
            </a:fld>
            <a:endParaRPr lang="zh-TW" altLang="en-US"/>
          </a:p>
        </p:txBody>
      </p:sp>
      <p:sp>
        <p:nvSpPr>
          <p:cNvPr id="4" name="頁尾版面配置區 3"/>
          <p:cNvSpPr>
            <a:spLocks noGrp="1"/>
          </p:cNvSpPr>
          <p:nvPr>
            <p:ph type="ftr" sz="quarter" idx="2"/>
          </p:nvPr>
        </p:nvSpPr>
        <p:spPr>
          <a:xfrm>
            <a:off x="0" y="9446678"/>
            <a:ext cx="2951851" cy="497284"/>
          </a:xfrm>
          <a:prstGeom prst="rect">
            <a:avLst/>
          </a:prstGeom>
        </p:spPr>
        <p:txBody>
          <a:bodyPr vert="horz" lIns="95746" tIns="47873" rIns="95746" bIns="47873" rtlCol="0" anchor="b"/>
          <a:lstStyle>
            <a:lvl1pPr algn="l">
              <a:defRPr sz="1300"/>
            </a:lvl1pPr>
          </a:lstStyle>
          <a:p>
            <a:endParaRPr lang="zh-TW" altLang="en-US"/>
          </a:p>
        </p:txBody>
      </p:sp>
      <p:sp>
        <p:nvSpPr>
          <p:cNvPr id="5" name="投影片編號版面配置區 4"/>
          <p:cNvSpPr>
            <a:spLocks noGrp="1"/>
          </p:cNvSpPr>
          <p:nvPr>
            <p:ph type="sldNum" sz="quarter" idx="3"/>
          </p:nvPr>
        </p:nvSpPr>
        <p:spPr>
          <a:xfrm>
            <a:off x="3858536" y="9446678"/>
            <a:ext cx="2951851" cy="497284"/>
          </a:xfrm>
          <a:prstGeom prst="rect">
            <a:avLst/>
          </a:prstGeom>
        </p:spPr>
        <p:txBody>
          <a:bodyPr vert="horz" lIns="95746" tIns="47873" rIns="95746" bIns="47873" rtlCol="0" anchor="b"/>
          <a:lstStyle>
            <a:lvl1pPr algn="r">
              <a:defRPr sz="1300"/>
            </a:lvl1pPr>
          </a:lstStyle>
          <a:p>
            <a:fld id="{27C17BF1-FDB8-4AD7-A425-CF430C75B996}"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1"/>
            <a:ext cx="2951851" cy="497284"/>
          </a:xfrm>
          <a:prstGeom prst="rect">
            <a:avLst/>
          </a:prstGeom>
        </p:spPr>
        <p:txBody>
          <a:bodyPr vert="horz" lIns="95746" tIns="47873" rIns="95746" bIns="47873" rtlCol="0"/>
          <a:lstStyle>
            <a:lvl1pPr algn="l">
              <a:defRPr sz="1300"/>
            </a:lvl1pPr>
          </a:lstStyle>
          <a:p>
            <a:endParaRPr lang="zh-TW" altLang="en-US"/>
          </a:p>
        </p:txBody>
      </p:sp>
      <p:sp>
        <p:nvSpPr>
          <p:cNvPr id="3" name="日期版面配置區 2"/>
          <p:cNvSpPr>
            <a:spLocks noGrp="1"/>
          </p:cNvSpPr>
          <p:nvPr>
            <p:ph type="dt" idx="1"/>
          </p:nvPr>
        </p:nvSpPr>
        <p:spPr>
          <a:xfrm>
            <a:off x="3858536" y="1"/>
            <a:ext cx="2951851" cy="497284"/>
          </a:xfrm>
          <a:prstGeom prst="rect">
            <a:avLst/>
          </a:prstGeom>
        </p:spPr>
        <p:txBody>
          <a:bodyPr vert="horz" lIns="95746" tIns="47873" rIns="95746" bIns="47873" rtlCol="0"/>
          <a:lstStyle>
            <a:lvl1pPr algn="r">
              <a:defRPr sz="1300"/>
            </a:lvl1pPr>
          </a:lstStyle>
          <a:p>
            <a:fld id="{7B57C3CA-1276-4006-86DC-36E337A0B37B}" type="datetimeFigureOut">
              <a:rPr lang="zh-TW" altLang="en-US" smtClean="0"/>
              <a:pPr/>
              <a:t>2012/7/25</a:t>
            </a:fld>
            <a:endParaRPr lang="zh-TW" altLang="en-US"/>
          </a:p>
        </p:txBody>
      </p:sp>
      <p:sp>
        <p:nvSpPr>
          <p:cNvPr id="4" name="投影片圖像版面配置區 3"/>
          <p:cNvSpPr>
            <a:spLocks noGrp="1" noRot="1" noChangeAspect="1"/>
          </p:cNvSpPr>
          <p:nvPr>
            <p:ph type="sldImg" idx="2"/>
          </p:nvPr>
        </p:nvSpPr>
        <p:spPr>
          <a:xfrm>
            <a:off x="919163" y="744538"/>
            <a:ext cx="4973637" cy="3730625"/>
          </a:xfrm>
          <a:prstGeom prst="rect">
            <a:avLst/>
          </a:prstGeom>
          <a:noFill/>
          <a:ln w="12700">
            <a:solidFill>
              <a:prstClr val="black"/>
            </a:solidFill>
          </a:ln>
        </p:spPr>
        <p:txBody>
          <a:bodyPr vert="horz" lIns="95746" tIns="47873" rIns="95746" bIns="47873" rtlCol="0" anchor="ctr"/>
          <a:lstStyle/>
          <a:p>
            <a:endParaRPr lang="zh-TW" altLang="en-US"/>
          </a:p>
        </p:txBody>
      </p:sp>
      <p:sp>
        <p:nvSpPr>
          <p:cNvPr id="5" name="備忘稿版面配置區 4"/>
          <p:cNvSpPr>
            <a:spLocks noGrp="1"/>
          </p:cNvSpPr>
          <p:nvPr>
            <p:ph type="body" sz="quarter" idx="3"/>
          </p:nvPr>
        </p:nvSpPr>
        <p:spPr>
          <a:xfrm>
            <a:off x="681197" y="4724203"/>
            <a:ext cx="5449570" cy="4475560"/>
          </a:xfrm>
          <a:prstGeom prst="rect">
            <a:avLst/>
          </a:prstGeom>
        </p:spPr>
        <p:txBody>
          <a:bodyPr vert="horz" lIns="95746" tIns="47873" rIns="95746" bIns="47873"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46678"/>
            <a:ext cx="2951851" cy="497284"/>
          </a:xfrm>
          <a:prstGeom prst="rect">
            <a:avLst/>
          </a:prstGeom>
        </p:spPr>
        <p:txBody>
          <a:bodyPr vert="horz" lIns="95746" tIns="47873" rIns="95746" bIns="47873" rtlCol="0" anchor="b"/>
          <a:lstStyle>
            <a:lvl1pPr algn="l">
              <a:defRPr sz="1300"/>
            </a:lvl1pPr>
          </a:lstStyle>
          <a:p>
            <a:endParaRPr lang="zh-TW" altLang="en-US"/>
          </a:p>
        </p:txBody>
      </p:sp>
      <p:sp>
        <p:nvSpPr>
          <p:cNvPr id="7" name="投影片編號版面配置區 6"/>
          <p:cNvSpPr>
            <a:spLocks noGrp="1"/>
          </p:cNvSpPr>
          <p:nvPr>
            <p:ph type="sldNum" sz="quarter" idx="5"/>
          </p:nvPr>
        </p:nvSpPr>
        <p:spPr>
          <a:xfrm>
            <a:off x="3858536" y="9446678"/>
            <a:ext cx="2951851" cy="497284"/>
          </a:xfrm>
          <a:prstGeom prst="rect">
            <a:avLst/>
          </a:prstGeom>
        </p:spPr>
        <p:txBody>
          <a:bodyPr vert="horz" lIns="95746" tIns="47873" rIns="95746" bIns="47873" rtlCol="0" anchor="b"/>
          <a:lstStyle>
            <a:lvl1pPr algn="r">
              <a:defRPr sz="1300"/>
            </a:lvl1pPr>
          </a:lstStyle>
          <a:p>
            <a:fld id="{EBC32BF1-0FD1-497E-ACE5-F9D0401DB4E9}"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45059"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smtClean="0"/>
          </a:p>
        </p:txBody>
      </p:sp>
      <p:sp>
        <p:nvSpPr>
          <p:cNvPr id="45060" name="投影片編號版面配置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174CF9B-BE49-4F50-88A7-1D50A50B1EC3}" type="slidenum">
              <a:rPr lang="zh-TW" altLang="en-US" smtClean="0">
                <a:latin typeface="Times New Roman" pitchFamily="18" charset="0"/>
              </a:rPr>
              <a:pPr/>
              <a:t>3</a:t>
            </a:fld>
            <a:endParaRPr lang="zh-TW" alt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46083"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smtClean="0"/>
          </a:p>
        </p:txBody>
      </p:sp>
      <p:sp>
        <p:nvSpPr>
          <p:cNvPr id="46084" name="投影片編號版面配置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0F2E25F-7125-45EE-8818-B865C24AFD0D}" type="slidenum">
              <a:rPr lang="zh-TW" altLang="en-US" smtClean="0">
                <a:latin typeface="Times New Roman" pitchFamily="18" charset="0"/>
              </a:rPr>
              <a:pPr/>
              <a:t>4</a:t>
            </a:fld>
            <a:endParaRPr lang="zh-TW" alt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47107"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smtClean="0"/>
          </a:p>
        </p:txBody>
      </p:sp>
      <p:sp>
        <p:nvSpPr>
          <p:cNvPr id="47108" name="投影片編號版面配置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1CD94F4-E97B-4CC1-B291-0E3DD9EFD493}" type="slidenum">
              <a:rPr lang="zh-TW" altLang="en-US" smtClean="0">
                <a:latin typeface="Times New Roman" pitchFamily="18" charset="0"/>
              </a:rPr>
              <a:pPr/>
              <a:t>5</a:t>
            </a:fld>
            <a:endParaRPr lang="zh-TW" alt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48131"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smtClean="0"/>
          </a:p>
        </p:txBody>
      </p:sp>
      <p:sp>
        <p:nvSpPr>
          <p:cNvPr id="48132" name="投影片編號版面配置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18FA33D-0A98-41BE-A2FD-8ED66EEF1B09}" type="slidenum">
              <a:rPr lang="zh-TW" altLang="en-US" smtClean="0">
                <a:latin typeface="Times New Roman" pitchFamily="18" charset="0"/>
              </a:rPr>
              <a:pPr/>
              <a:t>14</a:t>
            </a:fld>
            <a:endParaRPr lang="zh-TW" alt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49155"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smtClean="0"/>
          </a:p>
        </p:txBody>
      </p:sp>
      <p:sp>
        <p:nvSpPr>
          <p:cNvPr id="49156" name="投影片編號版面配置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575C801-8304-4F40-AA6C-ACA96A3F1B3F}" type="slidenum">
              <a:rPr lang="zh-TW" altLang="en-US" smtClean="0">
                <a:latin typeface="Times New Roman" pitchFamily="18" charset="0"/>
              </a:rPr>
              <a:pPr/>
              <a:t>15</a:t>
            </a:fld>
            <a:endParaRPr lang="zh-TW" alt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50179"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smtClean="0"/>
          </a:p>
        </p:txBody>
      </p:sp>
      <p:sp>
        <p:nvSpPr>
          <p:cNvPr id="50180" name="投影片編號版面配置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C55C039-EACD-457B-95CC-646D1C599373}" type="slidenum">
              <a:rPr lang="zh-TW" altLang="en-US" smtClean="0">
                <a:latin typeface="Times New Roman" pitchFamily="18" charset="0"/>
              </a:rPr>
              <a:pPr/>
              <a:t>16</a:t>
            </a:fld>
            <a:endParaRPr lang="zh-TW" alt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51203"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smtClean="0"/>
          </a:p>
        </p:txBody>
      </p:sp>
      <p:sp>
        <p:nvSpPr>
          <p:cNvPr id="51204" name="投影片編號版面配置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5F14E0C-7DC7-48C4-8876-B2F243711308}" type="slidenum">
              <a:rPr lang="zh-TW" altLang="en-US" smtClean="0">
                <a:latin typeface="Times New Roman" pitchFamily="18" charset="0"/>
              </a:rPr>
              <a:pPr/>
              <a:t>17</a:t>
            </a:fld>
            <a:endParaRPr lang="zh-TW" altLang="en-U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52227"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smtClean="0"/>
          </a:p>
        </p:txBody>
      </p:sp>
      <p:sp>
        <p:nvSpPr>
          <p:cNvPr id="52228" name="投影片編號版面配置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708709C-0DB6-4976-94DE-6C63FFE766A1}" type="slidenum">
              <a:rPr lang="zh-TW" altLang="en-US" smtClean="0">
                <a:latin typeface="Times New Roman" pitchFamily="18" charset="0"/>
              </a:rPr>
              <a:pPr/>
              <a:t>18</a:t>
            </a:fld>
            <a:endParaRPr lang="zh-TW" altLang="en-US"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53251" name="備忘稿版面配置區 2"/>
          <p:cNvSpPr>
            <a:spLocks noGrp="1"/>
          </p:cNvSpPr>
          <p:nvPr>
            <p:ph type="body" idx="1"/>
          </p:nvPr>
        </p:nvSpPr>
        <p:spPr bwMode="auto">
          <a:noFill/>
        </p:spPr>
        <p:txBody>
          <a:bodyPr wrap="square" numCol="1" anchor="t" anchorCtr="0" compatLnSpc="1">
            <a:prstTxWarp prst="textNoShape">
              <a:avLst/>
            </a:prstTxWarp>
          </a:bodyPr>
          <a:lstStyle/>
          <a:p>
            <a:endParaRPr lang="zh-TW" altLang="en-US" smtClean="0"/>
          </a:p>
        </p:txBody>
      </p:sp>
      <p:sp>
        <p:nvSpPr>
          <p:cNvPr id="53252" name="投影片編號版面配置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969F4C6-3009-4E23-9D66-B97BF0743599}" type="slidenum">
              <a:rPr lang="zh-TW" altLang="en-US" smtClean="0">
                <a:latin typeface="Times New Roman" pitchFamily="18" charset="0"/>
              </a:rPr>
              <a:pPr/>
              <a:t>19</a:t>
            </a:fld>
            <a:endParaRPr lang="zh-TW" alt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7" name="矩形 6"/>
          <p:cNvSpPr/>
          <p:nvPr/>
        </p:nvSpPr>
        <p:spPr>
          <a:xfrm>
            <a:off x="685800" y="3196686"/>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 1"/>
          <p:cNvSpPr>
            <a:spLocks noGrp="1"/>
          </p:cNvSpPr>
          <p:nvPr>
            <p:ph type="ctrTitle"/>
          </p:nvPr>
        </p:nvSpPr>
        <p:spPr>
          <a:xfrm>
            <a:off x="685800" y="1676401"/>
            <a:ext cx="7772400" cy="1538286"/>
          </a:xfrm>
        </p:spPr>
        <p:txBody>
          <a:bodyPr anchor="b"/>
          <a:lstStyle/>
          <a:p>
            <a:r>
              <a:rPr kumimoji="0" lang="zh-TW" altLang="en-US" smtClean="0"/>
              <a:t>按一下以編輯母片標題樣式</a:t>
            </a:r>
            <a:endParaRPr kumimoji="0" lang="en-US"/>
          </a:p>
        </p:txBody>
      </p:sp>
      <p:sp>
        <p:nvSpPr>
          <p:cNvPr id="3" name="副標題 2"/>
          <p:cNvSpPr>
            <a:spLocks noGrp="1"/>
          </p:cNvSpPr>
          <p:nvPr>
            <p:ph type="subTitle" idx="1"/>
          </p:nvPr>
        </p:nvSpPr>
        <p:spPr>
          <a:xfrm>
            <a:off x="1371600" y="321468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TW" altLang="en-US" smtClean="0"/>
              <a:t>按一下以編輯母片副標題樣式</a:t>
            </a:r>
            <a:endParaRPr kumimoji="0" lang="en-US"/>
          </a:p>
        </p:txBody>
      </p:sp>
      <p:sp>
        <p:nvSpPr>
          <p:cNvPr id="4" name="日期版面配置區 3"/>
          <p:cNvSpPr>
            <a:spLocks noGrp="1"/>
          </p:cNvSpPr>
          <p:nvPr>
            <p:ph type="dt" sz="half" idx="10"/>
          </p:nvPr>
        </p:nvSpPr>
        <p:spPr/>
        <p:txBody>
          <a:bodyPr/>
          <a:lstStyle/>
          <a:p>
            <a:fld id="{61BF2D16-02CF-45C7-90AA-8C3C99AF4903}" type="datetimeFigureOut">
              <a:rPr lang="zh-TW" altLang="en-US" smtClean="0"/>
              <a:pPr/>
              <a:t>2012/7/25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0F20321-4E73-4E18-839A-D5C4B85A3D1D}"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61BF2D16-02CF-45C7-90AA-8C3C99AF4903}" type="datetimeFigureOut">
              <a:rPr lang="zh-TW" altLang="en-US" smtClean="0"/>
              <a:pPr/>
              <a:t>2012/7/25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0F20321-4E73-4E18-839A-D5C4B85A3D1D}" type="slidenum">
              <a:rPr lang="zh-TW" altLang="en-US" smtClean="0"/>
              <a:pPr/>
              <a:t>‹#›</a:t>
            </a:fld>
            <a:endParaRPr lang="zh-TW" altLang="en-US"/>
          </a:p>
        </p:txBody>
      </p:sp>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215206" y="274638"/>
            <a:ext cx="1471594" cy="6011882"/>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8"/>
            <a:ext cx="6686568" cy="6011882"/>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61BF2D16-02CF-45C7-90AA-8C3C99AF4903}" type="datetimeFigureOut">
              <a:rPr lang="zh-TW" altLang="en-US" smtClean="0"/>
              <a:pPr/>
              <a:t>2012/7/25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0F20321-4E73-4E18-839A-D5C4B85A3D1D}"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a:xfrm>
            <a:off x="73152" y="6400800"/>
            <a:ext cx="3200400" cy="283800"/>
          </a:xfrm>
        </p:spPr>
        <p:txBody>
          <a:bodyPr/>
          <a:lstStyle/>
          <a:p>
            <a:fld id="{61BF2D16-02CF-45C7-90AA-8C3C99AF4903}" type="datetimeFigureOut">
              <a:rPr lang="zh-TW" altLang="en-US" smtClean="0"/>
              <a:pPr/>
              <a:t>2012/7/25</a:t>
            </a:fld>
            <a:endParaRPr lang="zh-TW" altLang="en-US"/>
          </a:p>
        </p:txBody>
      </p:sp>
      <p:sp>
        <p:nvSpPr>
          <p:cNvPr id="5" name="頁尾版面配置區 4"/>
          <p:cNvSpPr>
            <a:spLocks noGrp="1"/>
          </p:cNvSpPr>
          <p:nvPr>
            <p:ph type="ftr" sz="quarter" idx="11"/>
          </p:nvPr>
        </p:nvSpPr>
        <p:spPr>
          <a:xfrm>
            <a:off x="5330952" y="6400800"/>
            <a:ext cx="3733800" cy="283800"/>
          </a:xfrm>
        </p:spPr>
        <p:txBody>
          <a:bodyPr/>
          <a:lstStyle/>
          <a:p>
            <a:endParaRPr lang="zh-TW" altLang="en-US"/>
          </a:p>
        </p:txBody>
      </p:sp>
      <p:sp>
        <p:nvSpPr>
          <p:cNvPr id="6" name="投影片編號版面配置區 5"/>
          <p:cNvSpPr>
            <a:spLocks noGrp="1"/>
          </p:cNvSpPr>
          <p:nvPr>
            <p:ph type="sldNum" sz="quarter" idx="12"/>
          </p:nvPr>
        </p:nvSpPr>
        <p:spPr/>
        <p:txBody>
          <a:bodyPr/>
          <a:lstStyle/>
          <a:p>
            <a:fld id="{D0F20321-4E73-4E18-839A-D5C4B85A3D1D}"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7" name="矩形 6"/>
          <p:cNvSpPr/>
          <p:nvPr/>
        </p:nvSpPr>
        <p:spPr>
          <a:xfrm>
            <a:off x="685800" y="3143248"/>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 1"/>
          <p:cNvSpPr>
            <a:spLocks noGrp="1"/>
          </p:cNvSpPr>
          <p:nvPr>
            <p:ph type="title"/>
          </p:nvPr>
        </p:nvSpPr>
        <p:spPr>
          <a:xfrm>
            <a:off x="722313" y="3143248"/>
            <a:ext cx="7772400" cy="1362075"/>
          </a:xfrm>
        </p:spPr>
        <p:txBody>
          <a:bodyPr anchor="t"/>
          <a:lstStyle>
            <a:lvl1pPr algn="ctr">
              <a:defRPr sz="4000" b="0" cap="all"/>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722313" y="1643061"/>
            <a:ext cx="7772400" cy="1500187"/>
          </a:xfrm>
        </p:spPr>
        <p:txBody>
          <a:bodyPr anchor="b"/>
          <a:lstStyle>
            <a:lvl1pPr marL="0" indent="0" algn="ctr">
              <a:buNone/>
              <a:defRPr sz="2000">
                <a:solidFill>
                  <a:schemeClr val="tx1">
                    <a:tint val="75000"/>
                  </a:schemeClr>
                </a:solidFill>
              </a:defRPr>
            </a:lvl1pPr>
            <a:lvl2pPr marL="457200" indent="0" algn="ctr">
              <a:buNone/>
              <a:defRPr sz="1800">
                <a:solidFill>
                  <a:schemeClr val="tx1">
                    <a:tint val="75000"/>
                  </a:schemeClr>
                </a:solidFill>
              </a:defRPr>
            </a:lvl2pPr>
            <a:lvl3pPr marL="914400" indent="0" algn="ctr">
              <a:buNone/>
              <a:defRPr sz="1600">
                <a:solidFill>
                  <a:schemeClr val="tx1">
                    <a:tint val="75000"/>
                  </a:schemeClr>
                </a:solidFill>
              </a:defRPr>
            </a:lvl3pPr>
            <a:lvl4pPr marL="1371600" indent="0" algn="ctr">
              <a:buNone/>
              <a:defRPr sz="1400">
                <a:solidFill>
                  <a:schemeClr val="tx1">
                    <a:tint val="75000"/>
                  </a:schemeClr>
                </a:solidFill>
              </a:defRPr>
            </a:lvl4pPr>
            <a:lvl5pPr marL="1828800" indent="0" algn="ctr">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61BF2D16-02CF-45C7-90AA-8C3C99AF4903}" type="datetimeFigureOut">
              <a:rPr lang="zh-TW" altLang="en-US" smtClean="0"/>
              <a:pPr/>
              <a:t>2012/7/25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0F20321-4E73-4E18-839A-D5C4B85A3D1D}"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8" name="矩形 7"/>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61BF2D16-02CF-45C7-90AA-8C3C99AF4903}" type="datetimeFigureOut">
              <a:rPr lang="zh-TW" altLang="en-US" smtClean="0"/>
              <a:pPr/>
              <a:t>2012/7/25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D0F20321-4E73-4E18-839A-D5C4B85A3D1D}"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10" name="矩形 9"/>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 1"/>
          <p:cNvSpPr>
            <a:spLocks noGrp="1"/>
          </p:cNvSpPr>
          <p:nvPr>
            <p:ph type="title"/>
          </p:nvPr>
        </p:nvSpPr>
        <p:spPr/>
        <p:txBody>
          <a:bodyPr/>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p>
            <a:fld id="{61BF2D16-02CF-45C7-90AA-8C3C99AF4903}" type="datetimeFigureOut">
              <a:rPr lang="zh-TW" altLang="en-US" smtClean="0"/>
              <a:pPr/>
              <a:t>2012/7/25</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D0F20321-4E73-4E18-839A-D5C4B85A3D1D}"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6" name="矩形 5"/>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61BF2D16-02CF-45C7-90AA-8C3C99AF4903}" type="datetimeFigureOut">
              <a:rPr lang="zh-TW" altLang="en-US" smtClean="0"/>
              <a:pPr/>
              <a:t>2012/7/25</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D0F20321-4E73-4E18-839A-D5C4B85A3D1D}"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Ref idx="1002">
        <a:schemeClr val="bg2"/>
      </p:bgRef>
    </p:bg>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61BF2D16-02CF-45C7-90AA-8C3C99AF4903}" type="datetimeFigureOut">
              <a:rPr lang="zh-TW" altLang="en-US" smtClean="0"/>
              <a:pPr/>
              <a:t>2012/7/25</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D0F20321-4E73-4E18-839A-D5C4B85A3D1D}"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8" name="矩形 7"/>
          <p:cNvSpPr/>
          <p:nvPr/>
        </p:nvSpPr>
        <p:spPr>
          <a:xfrm>
            <a:off x="2786050" y="1053546"/>
            <a:ext cx="59040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 1"/>
          <p:cNvSpPr>
            <a:spLocks noGrp="1"/>
          </p:cNvSpPr>
          <p:nvPr>
            <p:ph type="title"/>
          </p:nvPr>
        </p:nvSpPr>
        <p:spPr>
          <a:xfrm>
            <a:off x="2786050" y="228600"/>
            <a:ext cx="5900752" cy="842946"/>
          </a:xfrm>
        </p:spPr>
        <p:txBody>
          <a:bodyPr anchor="b"/>
          <a:lstStyle>
            <a:lvl1pPr algn="ctr">
              <a:defRPr sz="2800" b="0"/>
            </a:lvl1pPr>
          </a:lstStyle>
          <a:p>
            <a:r>
              <a:rPr kumimoji="0" lang="zh-TW" altLang="en-US" smtClean="0"/>
              <a:t>按一下以編輯母片標題樣式</a:t>
            </a:r>
            <a:endParaRPr kumimoji="0" lang="en-US"/>
          </a:p>
        </p:txBody>
      </p:sp>
      <p:sp>
        <p:nvSpPr>
          <p:cNvPr id="3" name="內容版面配置區 2"/>
          <p:cNvSpPr>
            <a:spLocks noGrp="1"/>
          </p:cNvSpPr>
          <p:nvPr>
            <p:ph idx="1"/>
          </p:nvPr>
        </p:nvSpPr>
        <p:spPr>
          <a:xfrm>
            <a:off x="2786050" y="1142984"/>
            <a:ext cx="5900750" cy="51435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文字版面配置區 3"/>
          <p:cNvSpPr>
            <a:spLocks noGrp="1"/>
          </p:cNvSpPr>
          <p:nvPr>
            <p:ph type="body" sz="half" idx="2"/>
          </p:nvPr>
        </p:nvSpPr>
        <p:spPr>
          <a:xfrm>
            <a:off x="457205" y="1142984"/>
            <a:ext cx="2257408" cy="5143536"/>
          </a:xfrm>
        </p:spPr>
        <p:txBody>
          <a:bodyPr anchor="ct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61BF2D16-02CF-45C7-90AA-8C3C99AF4903}" type="datetimeFigureOut">
              <a:rPr lang="zh-TW" altLang="en-US" smtClean="0"/>
              <a:pPr/>
              <a:t>2012/7/25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D0F20321-4E73-4E18-839A-D5C4B85A3D1D}"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bg>
      <p:bgRef idx="1002">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533400" y="304800"/>
            <a:ext cx="6400800" cy="685800"/>
          </a:xfrm>
        </p:spPr>
        <p:txBody>
          <a:bodyPr anchor="ctr"/>
          <a:lstStyle>
            <a:lvl1pPr algn="l">
              <a:defRPr sz="2400" b="0"/>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701552" y="1143000"/>
            <a:ext cx="7223248" cy="3980172"/>
          </a:xfrm>
          <a:prstGeom prst="roundRect">
            <a:avLst>
              <a:gd name="adj" fmla="val 18278"/>
            </a:avLst>
          </a:prstGeom>
          <a:solidFill>
            <a:schemeClr val="accent1">
              <a:tint val="40000"/>
            </a:schemeClr>
          </a:solidFill>
          <a:ln w="50800" cap="rnd">
            <a:gradFill flip="none" rotWithShape="1">
              <a:gsLst>
                <a:gs pos="0">
                  <a:schemeClr val="accent1">
                    <a:shade val="50000"/>
                  </a:schemeClr>
                </a:gs>
                <a:gs pos="20000">
                  <a:schemeClr val="accent2">
                    <a:shade val="50000"/>
                  </a:schemeClr>
                </a:gs>
                <a:gs pos="40000">
                  <a:schemeClr val="accent3">
                    <a:shade val="50000"/>
                  </a:schemeClr>
                </a:gs>
                <a:gs pos="60000">
                  <a:schemeClr val="accent4">
                    <a:shade val="50000"/>
                  </a:schemeClr>
                </a:gs>
                <a:gs pos="80000">
                  <a:schemeClr val="accent5">
                    <a:shade val="50000"/>
                  </a:schemeClr>
                </a:gs>
                <a:gs pos="100000">
                  <a:schemeClr val="accent6">
                    <a:shade val="50000"/>
                  </a:schemeClr>
                </a:gs>
              </a:gsLst>
              <a:path path="circle">
                <a:fillToRect l="50000" t="50000" r="50000" b="50000"/>
              </a:path>
              <a:tileRect/>
            </a:gradFill>
            <a:round/>
          </a:ln>
          <a:effectLst>
            <a:outerShdw blurRad="50800" dist="38100" dir="5400000" algn="tl"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TW" altLang="en-US" smtClean="0"/>
              <a:t>按一下圖示以新增圖片</a:t>
            </a:r>
            <a:endParaRPr kumimoji="0" lang="en-US"/>
          </a:p>
        </p:txBody>
      </p:sp>
      <p:sp>
        <p:nvSpPr>
          <p:cNvPr id="4" name="文字版面配置區 3"/>
          <p:cNvSpPr>
            <a:spLocks noGrp="1"/>
          </p:cNvSpPr>
          <p:nvPr>
            <p:ph type="body" sz="half" idx="2"/>
          </p:nvPr>
        </p:nvSpPr>
        <p:spPr>
          <a:xfrm>
            <a:off x="2362200" y="5410200"/>
            <a:ext cx="5657888" cy="804862"/>
          </a:xfrm>
        </p:spPr>
        <p:txBody>
          <a:bodyPr anchor="ctr"/>
          <a:lstStyle>
            <a:lvl1pPr marL="0" indent="0" algn="r">
              <a:buNone/>
              <a:defRPr sz="1200" b="0"/>
            </a:lvl1pPr>
            <a:lvl2pPr marL="457200" indent="0" algn="r">
              <a:buNone/>
              <a:defRPr sz="1200" b="0"/>
            </a:lvl2pPr>
            <a:lvl3pPr marL="914400" indent="0" algn="r">
              <a:buNone/>
              <a:defRPr sz="1200" b="0"/>
            </a:lvl3pPr>
            <a:lvl4pPr marL="1371600" indent="0" algn="r">
              <a:buNone/>
              <a:defRPr sz="1200" b="0"/>
            </a:lvl4pPr>
            <a:lvl5pPr marL="1828800" indent="0" algn="r">
              <a:buNone/>
              <a:defRPr sz="1200" b="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61BF2D16-02CF-45C7-90AA-8C3C99AF4903}" type="datetimeFigureOut">
              <a:rPr lang="zh-TW" altLang="en-US" smtClean="0"/>
              <a:pPr/>
              <a:t>2012/7/25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D0F20321-4E73-4E18-839A-D5C4B85A3D1D}"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矩形 6"/>
          <p:cNvSpPr/>
          <p:nvPr/>
        </p:nvSpPr>
        <p:spPr>
          <a:xfrm>
            <a:off x="0" y="6678000"/>
            <a:ext cx="9144000" cy="180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版面配置區 1"/>
          <p:cNvSpPr>
            <a:spLocks noGrp="1"/>
          </p:cNvSpPr>
          <p:nvPr>
            <p:ph type="title"/>
          </p:nvPr>
        </p:nvSpPr>
        <p:spPr>
          <a:xfrm>
            <a:off x="457200" y="274638"/>
            <a:ext cx="8229600" cy="1143000"/>
          </a:xfrm>
          <a:prstGeom prst="rect">
            <a:avLst/>
          </a:prstGeom>
        </p:spPr>
        <p:txBody>
          <a:bodyPr vert="horz" rtlCol="0" anchor="ctr">
            <a:normAutofit/>
          </a:body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600200"/>
            <a:ext cx="8229600" cy="4686320"/>
          </a:xfrm>
          <a:prstGeom prst="rect">
            <a:avLst/>
          </a:prstGeom>
        </p:spPr>
        <p:txBody>
          <a:bodyPr vert="horz" rtlCol="0">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4" name="日期版面配置區 3"/>
          <p:cNvSpPr>
            <a:spLocks noGrp="1"/>
          </p:cNvSpPr>
          <p:nvPr>
            <p:ph type="dt" sz="half" idx="2"/>
          </p:nvPr>
        </p:nvSpPr>
        <p:spPr>
          <a:xfrm>
            <a:off x="76200" y="6400800"/>
            <a:ext cx="3200400" cy="283800"/>
          </a:xfrm>
          <a:prstGeom prst="rect">
            <a:avLst/>
          </a:prstGeom>
        </p:spPr>
        <p:txBody>
          <a:bodyPr vert="horz" rtlCol="0" anchor="b"/>
          <a:lstStyle>
            <a:lvl1pPr algn="l" eaLnBrk="1" latinLnBrk="0" hangingPunct="1">
              <a:defRPr kumimoji="0" sz="1100">
                <a:solidFill>
                  <a:schemeClr val="tx2">
                    <a:lumMod val="75000"/>
                    <a:lumOff val="25000"/>
                  </a:schemeClr>
                </a:solidFill>
              </a:defRPr>
            </a:lvl1pPr>
          </a:lstStyle>
          <a:p>
            <a:fld id="{61BF2D16-02CF-45C7-90AA-8C3C99AF4903}" type="datetimeFigureOut">
              <a:rPr lang="zh-TW" altLang="en-US" smtClean="0"/>
              <a:pPr/>
              <a:t>2012/7/25</a:t>
            </a:fld>
            <a:endParaRPr lang="zh-TW" altLang="en-US"/>
          </a:p>
        </p:txBody>
      </p:sp>
      <p:sp>
        <p:nvSpPr>
          <p:cNvPr id="5" name="頁尾版面配置區 4"/>
          <p:cNvSpPr>
            <a:spLocks noGrp="1"/>
          </p:cNvSpPr>
          <p:nvPr>
            <p:ph type="ftr" sz="quarter" idx="3"/>
          </p:nvPr>
        </p:nvSpPr>
        <p:spPr>
          <a:xfrm>
            <a:off x="5334000" y="6400800"/>
            <a:ext cx="3733800" cy="283800"/>
          </a:xfrm>
          <a:prstGeom prst="rect">
            <a:avLst/>
          </a:prstGeom>
        </p:spPr>
        <p:txBody>
          <a:bodyPr vert="horz" rtlCol="0" anchor="ctr"/>
          <a:lstStyle>
            <a:lvl1pPr algn="r" eaLnBrk="1" latinLnBrk="0" hangingPunct="1">
              <a:defRPr kumimoji="0" sz="1100">
                <a:solidFill>
                  <a:schemeClr val="tx2">
                    <a:lumMod val="75000"/>
                    <a:lumOff val="25000"/>
                  </a:schemeClr>
                </a:solidFill>
              </a:defRPr>
            </a:lvl1pPr>
          </a:lstStyle>
          <a:p>
            <a:endParaRPr lang="zh-TW" altLang="en-US"/>
          </a:p>
        </p:txBody>
      </p:sp>
      <p:sp>
        <p:nvSpPr>
          <p:cNvPr id="6" name="投影片編號版面配置區 5"/>
          <p:cNvSpPr>
            <a:spLocks noGrp="1"/>
          </p:cNvSpPr>
          <p:nvPr>
            <p:ph type="sldNum" sz="quarter" idx="4"/>
          </p:nvPr>
        </p:nvSpPr>
        <p:spPr>
          <a:xfrm>
            <a:off x="4114800" y="6400800"/>
            <a:ext cx="914400" cy="283464"/>
          </a:xfrm>
          <a:prstGeom prst="rect">
            <a:avLst/>
          </a:prstGeom>
          <a:noFill/>
        </p:spPr>
        <p:txBody>
          <a:bodyPr vert="horz" lIns="45720" rIns="45720" rtlCol="0" anchor="ctr"/>
          <a:lstStyle>
            <a:lvl1pPr algn="ctr" eaLnBrk="1" latinLnBrk="0" hangingPunct="1">
              <a:defRPr kumimoji="0" sz="1100" b="0">
                <a:solidFill>
                  <a:schemeClr val="tx2">
                    <a:lumMod val="75000"/>
                    <a:lumOff val="25000"/>
                  </a:schemeClr>
                </a:solidFill>
              </a:defRPr>
            </a:lvl1pPr>
          </a:lstStyle>
          <a:p>
            <a:fld id="{D0F20321-4E73-4E18-839A-D5C4B85A3D1D}" type="slidenum">
              <a:rPr lang="zh-TW" altLang="en-US" smtClean="0"/>
              <a:pPr/>
              <a:t>‹#›</a:t>
            </a:fld>
            <a:endParaRPr lang="zh-TW" altLang="en-US"/>
          </a:p>
        </p:txBody>
      </p:sp>
      <p:sp>
        <p:nvSpPr>
          <p:cNvPr id="8" name="矩形 7"/>
          <p:cNvSpPr/>
          <p:nvPr/>
        </p:nvSpPr>
        <p:spPr>
          <a:xfrm>
            <a:off x="0" y="0"/>
            <a:ext cx="9144000" cy="108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50000"/>
        <a:buFont typeface="Wingdings 2"/>
        <a:buChar char="ß"/>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50000"/>
        <a:buFont typeface="Wingdings 2"/>
        <a:buChar char="Þ"/>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5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50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50000"/>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gender.edu.tw/academy/index_videos_senior.asp"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1772817"/>
            <a:ext cx="7772400" cy="1827634"/>
          </a:xfrm>
        </p:spPr>
        <p:txBody>
          <a:bodyPr>
            <a:noAutofit/>
          </a:bodyPr>
          <a:lstStyle/>
          <a:p>
            <a:r>
              <a:rPr lang="zh-TW" altLang="en-US" sz="5400" dirty="0" smtClean="0"/>
              <a:t>性別平等教育</a:t>
            </a:r>
            <a:r>
              <a:rPr lang="en-US" altLang="zh-TW" sz="5400" dirty="0" smtClean="0"/>
              <a:t/>
            </a:r>
            <a:br>
              <a:rPr lang="en-US" altLang="zh-TW" sz="5400" dirty="0" smtClean="0"/>
            </a:br>
            <a:r>
              <a:rPr lang="en-US" altLang="zh-TW" sz="5400" dirty="0"/>
              <a:t/>
            </a:r>
            <a:br>
              <a:rPr lang="en-US" altLang="zh-TW" sz="5400" dirty="0"/>
            </a:br>
            <a:r>
              <a:rPr lang="zh-TW" altLang="en-US" sz="5400" b="1" dirty="0">
                <a:solidFill>
                  <a:srgbClr val="FF0000"/>
                </a:solidFill>
                <a:latin typeface="華康細圓體(P)" pitchFamily="34" charset="-120"/>
                <a:ea typeface="華康細圓體(P)" pitchFamily="34" charset="-120"/>
              </a:rPr>
              <a:t>性騷擾與性侵害防治</a:t>
            </a:r>
            <a:endParaRPr lang="zh-TW" altLang="en-US" sz="5400" b="1" dirty="0">
              <a:solidFill>
                <a:srgbClr val="FF0000"/>
              </a:solidFill>
            </a:endParaRPr>
          </a:p>
        </p:txBody>
      </p:sp>
      <p:sp>
        <p:nvSpPr>
          <p:cNvPr id="3" name="副標題 2"/>
          <p:cNvSpPr>
            <a:spLocks noGrp="1"/>
          </p:cNvSpPr>
          <p:nvPr>
            <p:ph type="subTitle" idx="1"/>
          </p:nvPr>
        </p:nvSpPr>
        <p:spPr>
          <a:xfrm>
            <a:off x="1331640" y="4005064"/>
            <a:ext cx="6400800" cy="1752600"/>
          </a:xfrm>
        </p:spPr>
        <p:txBody>
          <a:bodyPr/>
          <a:lstStyle/>
          <a:p>
            <a:pPr>
              <a:lnSpc>
                <a:spcPct val="95000"/>
              </a:lnSpc>
              <a:spcBef>
                <a:spcPct val="0"/>
              </a:spcBef>
            </a:pPr>
            <a:r>
              <a:rPr lang="zh-TW" altLang="en-US" dirty="0" smtClean="0">
                <a:solidFill>
                  <a:schemeClr val="accent2"/>
                </a:solidFill>
                <a:latin typeface="標楷體" pitchFamily="65" charset="-120"/>
                <a:ea typeface="標楷體" pitchFamily="65" charset="-120"/>
              </a:rPr>
              <a:t>輔導室</a:t>
            </a:r>
            <a:endParaRPr lang="en-US" altLang="zh-TW" dirty="0" smtClean="0">
              <a:solidFill>
                <a:schemeClr val="accent2"/>
              </a:solidFill>
              <a:latin typeface="標楷體" pitchFamily="65" charset="-120"/>
              <a:ea typeface="標楷體" pitchFamily="65" charset="-120"/>
            </a:endParaRPr>
          </a:p>
          <a:p>
            <a:pPr>
              <a:lnSpc>
                <a:spcPct val="95000"/>
              </a:lnSpc>
              <a:spcBef>
                <a:spcPct val="0"/>
              </a:spcBef>
            </a:pPr>
            <a:endParaRPr lang="zh-TW" altLang="zh-TW" sz="800" dirty="0" smtClean="0">
              <a:solidFill>
                <a:schemeClr val="accent2"/>
              </a:solidFill>
              <a:latin typeface="標楷體" pitchFamily="65" charset="-120"/>
              <a:ea typeface="標楷體" pitchFamily="65" charset="-120"/>
            </a:endParaRPr>
          </a:p>
          <a:p>
            <a:pPr>
              <a:lnSpc>
                <a:spcPct val="95000"/>
              </a:lnSpc>
              <a:spcBef>
                <a:spcPct val="0"/>
              </a:spcBef>
            </a:pPr>
            <a:r>
              <a:rPr lang="zh-TW" altLang="en-US" dirty="0" smtClean="0">
                <a:solidFill>
                  <a:schemeClr val="accent2"/>
                </a:solidFill>
                <a:latin typeface="標楷體" pitchFamily="65" charset="-120"/>
                <a:ea typeface="標楷體" pitchFamily="65" charset="-120"/>
              </a:rPr>
              <a:t>  王珮旻主任 </a:t>
            </a:r>
            <a:endParaRPr lang="en-US" altLang="zh-TW" dirty="0" smtClean="0">
              <a:solidFill>
                <a:schemeClr val="accent2"/>
              </a:solidFill>
              <a:latin typeface="標楷體" pitchFamily="65" charset="-120"/>
              <a:ea typeface="標楷體" pitchFamily="65" charset="-120"/>
            </a:endParaRPr>
          </a:p>
          <a:p>
            <a:endParaRPr lang="zh-TW"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ctrTitle"/>
          </p:nvPr>
        </p:nvSpPr>
        <p:spPr>
          <a:xfrm>
            <a:off x="497205" y="320040"/>
            <a:ext cx="8149590" cy="1230154"/>
          </a:xfrm>
          <a:solidFill>
            <a:schemeClr val="accent2">
              <a:lumMod val="40000"/>
              <a:lumOff val="60000"/>
            </a:schemeClr>
          </a:solidFill>
          <a:ln w="28575">
            <a:solidFill>
              <a:schemeClr val="accent2">
                <a:lumMod val="60000"/>
                <a:lumOff val="40000"/>
              </a:schemeClr>
            </a:solidFill>
            <a:prstDash val="lgDash"/>
          </a:ln>
          <a:effectLst>
            <a:glow rad="228600">
              <a:schemeClr val="accent2">
                <a:satMod val="175000"/>
                <a:alpha val="40000"/>
              </a:schemeClr>
            </a:glow>
          </a:effectLst>
        </p:spPr>
        <p:txBody>
          <a:bodyPr vert="horz" lIns="0" tIns="0" rIns="0" bIns="0" rtlCol="0" anchor="ctr" anchorCtr="0">
            <a:normAutofit/>
          </a:bodyPr>
          <a:lstStyle/>
          <a:p>
            <a:pPr>
              <a:lnSpc>
                <a:spcPct val="95000"/>
              </a:lnSpc>
              <a:defRPr/>
            </a:pPr>
            <a:r>
              <a:rPr lang="zh-TW" altLang="en-US" sz="4300" dirty="0" smtClean="0">
                <a:solidFill>
                  <a:srgbClr val="000000"/>
                </a:solidFill>
                <a:latin typeface="華康竹風體W4" pitchFamily="65" charset="-120"/>
                <a:ea typeface="華康竹風體W4" pitchFamily="65" charset="-120"/>
              </a:rPr>
              <a:t>性侵害的定義</a:t>
            </a:r>
            <a:endParaRPr lang="en-US" altLang="zh-TW" sz="4300" dirty="0" smtClean="0">
              <a:solidFill>
                <a:srgbClr val="000000"/>
              </a:solidFill>
              <a:latin typeface="華康竹風體W4" pitchFamily="65" charset="-120"/>
              <a:ea typeface="華康竹風體W4" pitchFamily="65" charset="-120"/>
            </a:endParaRPr>
          </a:p>
        </p:txBody>
      </p:sp>
      <p:sp>
        <p:nvSpPr>
          <p:cNvPr id="19459" name="Text Box 4"/>
          <p:cNvSpPr txBox="1">
            <a:spLocks noChangeArrowheads="1"/>
          </p:cNvSpPr>
          <p:nvPr/>
        </p:nvSpPr>
        <p:spPr bwMode="auto">
          <a:xfrm>
            <a:off x="497205" y="1645920"/>
            <a:ext cx="8149590" cy="63832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marL="342900" indent="-342900" eaLnBrk="0" hangingPunct="0">
              <a:defRPr sz="2400">
                <a:solidFill>
                  <a:schemeClr val="tx1"/>
                </a:solidFill>
                <a:latin typeface="Times New Roman" charset="0"/>
              </a:defRPr>
            </a:lvl1pPr>
            <a:lvl2pPr indent="-34290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marL="0" indent="0" eaLnBrk="1" hangingPunct="1">
              <a:spcBef>
                <a:spcPct val="20000"/>
              </a:spcBef>
              <a:buClr>
                <a:srgbClr val="5F5F5F"/>
              </a:buClr>
              <a:buSzPct val="65000"/>
              <a:defRPr/>
            </a:pPr>
            <a:r>
              <a:rPr kumimoji="1" lang="zh-TW" altLang="en-US" sz="2900" kern="0" dirty="0">
                <a:latin typeface="Arial"/>
                <a:ea typeface="標楷體" pitchFamily="65" charset="-120"/>
              </a:rPr>
              <a:t> 性侵害的定義，係指</a:t>
            </a:r>
            <a:r>
              <a:rPr kumimoji="1" lang="en-US" altLang="zh-TW" sz="2900" kern="0" dirty="0">
                <a:latin typeface="Arial"/>
                <a:ea typeface="標楷體" pitchFamily="65" charset="-120"/>
              </a:rPr>
              <a:t>《</a:t>
            </a:r>
            <a:r>
              <a:rPr kumimoji="1" lang="zh-TW" altLang="en-US" sz="2900" kern="0" dirty="0">
                <a:latin typeface="Arial"/>
                <a:ea typeface="標楷體" pitchFamily="65" charset="-120"/>
              </a:rPr>
              <a:t>性侵害犯罪防治法</a:t>
            </a:r>
            <a:r>
              <a:rPr kumimoji="1" lang="en-US" altLang="zh-TW" sz="2900" kern="0" dirty="0">
                <a:latin typeface="Arial"/>
                <a:ea typeface="標楷體" pitchFamily="65" charset="-120"/>
              </a:rPr>
              <a:t>》</a:t>
            </a:r>
            <a:r>
              <a:rPr kumimoji="1" lang="zh-TW" altLang="en-US" sz="2900" kern="0" dirty="0">
                <a:latin typeface="Arial"/>
                <a:ea typeface="標楷體" pitchFamily="65" charset="-120"/>
              </a:rPr>
              <a:t>所稱性侵害犯罪之行為。</a:t>
            </a:r>
            <a:endParaRPr kumimoji="1" lang="en-US" altLang="zh-TW" sz="2900" kern="0" dirty="0" smtClean="0">
              <a:latin typeface="Arial"/>
              <a:ea typeface="標楷體" pitchFamily="65" charset="-120"/>
            </a:endParaRPr>
          </a:p>
          <a:p>
            <a:pPr marL="0" indent="0" eaLnBrk="1" hangingPunct="1">
              <a:spcBef>
                <a:spcPct val="20000"/>
              </a:spcBef>
              <a:buClr>
                <a:srgbClr val="5F5F5F"/>
              </a:buClr>
              <a:buSzPct val="65000"/>
              <a:defRPr/>
            </a:pPr>
            <a:r>
              <a:rPr kumimoji="1" lang="en-US" altLang="zh-TW" sz="2900" kern="0" dirty="0" smtClean="0">
                <a:latin typeface="Arial"/>
                <a:ea typeface="標楷體" pitchFamily="65" charset="-120"/>
              </a:rPr>
              <a:t>1.</a:t>
            </a:r>
            <a:r>
              <a:rPr kumimoji="1" lang="zh-TW" altLang="en-US" sz="3200" kern="0" dirty="0" smtClean="0">
                <a:latin typeface="Arial"/>
                <a:ea typeface="標楷體" pitchFamily="65" charset="-120"/>
              </a:rPr>
              <a:t>強制</a:t>
            </a:r>
            <a:r>
              <a:rPr kumimoji="1" lang="zh-TW" altLang="en-US" sz="3200" kern="0" dirty="0">
                <a:latin typeface="Arial"/>
                <a:ea typeface="標楷體" pitchFamily="65" charset="-120"/>
              </a:rPr>
              <a:t>性交是指以暴力、脅迫、恐嚇等違反當事人意願之方式性交，而性交的範疇不僅是傳統上的陽具插入陰道，更包括：口交、肛交、手交、以異物插入生殖器官。</a:t>
            </a:r>
            <a:r>
              <a:rPr kumimoji="1" lang="zh-TW" altLang="en-US" sz="3200" u="sng" kern="0" dirty="0">
                <a:latin typeface="Arial"/>
                <a:ea typeface="標楷體" pitchFamily="65" charset="-120"/>
              </a:rPr>
              <a:t>換言之，只要被害人的性器官被侵犯到，都算是性交</a:t>
            </a:r>
            <a:r>
              <a:rPr kumimoji="1" lang="zh-TW" altLang="en-US" sz="3200" kern="0" dirty="0" smtClean="0">
                <a:latin typeface="Arial"/>
                <a:ea typeface="標楷體" pitchFamily="65" charset="-120"/>
              </a:rPr>
              <a:t>。</a:t>
            </a:r>
            <a:endParaRPr kumimoji="1" lang="en-US" altLang="zh-TW" sz="3200" kern="0" dirty="0" smtClean="0">
              <a:latin typeface="Arial"/>
              <a:ea typeface="標楷體" pitchFamily="65" charset="-120"/>
            </a:endParaRPr>
          </a:p>
          <a:p>
            <a:pPr marL="0" indent="0" eaLnBrk="1" hangingPunct="1">
              <a:spcBef>
                <a:spcPct val="20000"/>
              </a:spcBef>
              <a:buClr>
                <a:srgbClr val="5F5F5F"/>
              </a:buClr>
              <a:buSzPct val="65000"/>
              <a:defRPr/>
            </a:pPr>
            <a:r>
              <a:rPr kumimoji="1" lang="en-US" altLang="zh-TW" sz="3200" kern="0" dirty="0" smtClean="0">
                <a:latin typeface="Arial"/>
                <a:ea typeface="標楷體" pitchFamily="65" charset="-120"/>
              </a:rPr>
              <a:t>2.</a:t>
            </a:r>
            <a:r>
              <a:rPr kumimoji="1" lang="zh-TW" altLang="en-US" sz="3200" kern="0" dirty="0" smtClean="0">
                <a:latin typeface="Arial"/>
                <a:ea typeface="標楷體" pitchFamily="65" charset="-120"/>
              </a:rPr>
              <a:t>猥褻則指行為人為了滿足性慾而對被害人從事的親吻、撫摸等令被害人不舒服的肢體接觸。</a:t>
            </a:r>
            <a:endParaRPr kumimoji="1" lang="en-US" altLang="zh-TW" sz="3200" kern="0" dirty="0" smtClean="0">
              <a:latin typeface="Arial"/>
              <a:ea typeface="標楷體" pitchFamily="65" charset="-120"/>
            </a:endParaRPr>
          </a:p>
          <a:p>
            <a:pPr eaLnBrk="1" hangingPunct="1">
              <a:spcBef>
                <a:spcPct val="20000"/>
              </a:spcBef>
              <a:buClr>
                <a:srgbClr val="5F5F5F"/>
              </a:buClr>
              <a:buSzPct val="65000"/>
              <a:buFont typeface="Wingdings" pitchFamily="2" charset="2"/>
              <a:buChar char="­"/>
              <a:defRPr/>
            </a:pPr>
            <a:endParaRPr kumimoji="1" lang="zh-TW" altLang="en-US" sz="2900" kern="0" dirty="0" smtClean="0">
              <a:solidFill>
                <a:srgbClr val="009900"/>
              </a:solidFill>
              <a:latin typeface="Arial"/>
              <a:ea typeface="標楷體" pitchFamily="65" charset="-120"/>
            </a:endParaRPr>
          </a:p>
          <a:p>
            <a:pPr marL="0" indent="0" eaLnBrk="1" hangingPunct="1">
              <a:spcBef>
                <a:spcPct val="20000"/>
              </a:spcBef>
              <a:buClr>
                <a:srgbClr val="5F5F5F"/>
              </a:buClr>
              <a:buSzPct val="65000"/>
              <a:defRPr/>
            </a:pPr>
            <a:endParaRPr kumimoji="1" lang="zh-TW" altLang="en-US" sz="2900" kern="0" dirty="0" smtClean="0">
              <a:solidFill>
                <a:srgbClr val="009900"/>
              </a:solidFill>
              <a:latin typeface="Arial"/>
              <a:ea typeface="標楷體" pitchFamily="65" charset="-120"/>
            </a:endParaRPr>
          </a:p>
          <a:p>
            <a:pPr eaLnBrk="1" hangingPunct="1">
              <a:spcBef>
                <a:spcPct val="20000"/>
              </a:spcBef>
              <a:buClr>
                <a:srgbClr val="5F5F5F"/>
              </a:buClr>
              <a:buSzPct val="65000"/>
              <a:buFont typeface="Wingdings" pitchFamily="2" charset="2"/>
              <a:buChar char="­"/>
              <a:defRPr/>
            </a:pPr>
            <a:endParaRPr kumimoji="1" lang="zh-TW" altLang="en-US" sz="3200" kern="0" dirty="0" smtClean="0">
              <a:solidFill>
                <a:srgbClr val="000000"/>
              </a:solidFill>
              <a:latin typeface="Arial"/>
              <a:ea typeface="標楷體" pitchFamily="65" charset="-12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ctrTitle"/>
          </p:nvPr>
        </p:nvSpPr>
        <p:spPr>
          <a:xfrm>
            <a:off x="497205" y="320040"/>
            <a:ext cx="8149590" cy="1230154"/>
          </a:xfrm>
          <a:solidFill>
            <a:schemeClr val="accent2">
              <a:lumMod val="40000"/>
              <a:lumOff val="60000"/>
            </a:schemeClr>
          </a:solidFill>
          <a:ln w="28575">
            <a:solidFill>
              <a:schemeClr val="accent2">
                <a:lumMod val="60000"/>
                <a:lumOff val="40000"/>
              </a:schemeClr>
            </a:solidFill>
            <a:prstDash val="lgDash"/>
          </a:ln>
          <a:effectLst>
            <a:glow rad="228600">
              <a:schemeClr val="accent2">
                <a:satMod val="175000"/>
                <a:alpha val="40000"/>
              </a:schemeClr>
            </a:glow>
          </a:effectLst>
        </p:spPr>
        <p:txBody>
          <a:bodyPr vert="horz" lIns="0" tIns="0" rIns="0" bIns="0" rtlCol="0" anchor="ctr" anchorCtr="0">
            <a:normAutofit/>
          </a:bodyPr>
          <a:lstStyle/>
          <a:p>
            <a:pPr>
              <a:lnSpc>
                <a:spcPct val="95000"/>
              </a:lnSpc>
              <a:defRPr/>
            </a:pPr>
            <a:r>
              <a:rPr lang="zh-TW" altLang="en-US" sz="4300" dirty="0" smtClean="0">
                <a:solidFill>
                  <a:srgbClr val="000000"/>
                </a:solidFill>
                <a:latin typeface="華康竹風體W4" pitchFamily="65" charset="-120"/>
                <a:ea typeface="華康竹風體W4" pitchFamily="65" charset="-120"/>
              </a:rPr>
              <a:t>如何判斷是不是性騷擾？</a:t>
            </a:r>
            <a:endParaRPr lang="en-US" altLang="zh-TW" sz="4300" dirty="0" smtClean="0">
              <a:solidFill>
                <a:srgbClr val="000000"/>
              </a:solidFill>
              <a:latin typeface="華康竹風體W4" pitchFamily="65" charset="-120"/>
              <a:ea typeface="華康竹風體W4" pitchFamily="65" charset="-120"/>
            </a:endParaRPr>
          </a:p>
        </p:txBody>
      </p:sp>
      <p:sp>
        <p:nvSpPr>
          <p:cNvPr id="19459" name="Text Box 4"/>
          <p:cNvSpPr txBox="1">
            <a:spLocks noChangeArrowheads="1"/>
          </p:cNvSpPr>
          <p:nvPr/>
        </p:nvSpPr>
        <p:spPr bwMode="auto">
          <a:xfrm>
            <a:off x="497205" y="1645920"/>
            <a:ext cx="8149590" cy="53306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marL="342900" indent="-342900" eaLnBrk="0" hangingPunct="0">
              <a:defRPr sz="2400">
                <a:solidFill>
                  <a:schemeClr val="tx1"/>
                </a:solidFill>
                <a:latin typeface="Times New Roman" charset="0"/>
              </a:defRPr>
            </a:lvl1pPr>
            <a:lvl2pPr indent="-34290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marL="0" indent="0" eaLnBrk="1" hangingPunct="1">
              <a:spcBef>
                <a:spcPct val="20000"/>
              </a:spcBef>
              <a:buClr>
                <a:srgbClr val="5F5F5F"/>
              </a:buClr>
              <a:buSzPct val="65000"/>
              <a:defRPr/>
            </a:pPr>
            <a:r>
              <a:rPr kumimoji="1" lang="zh-TW" altLang="en-US" sz="3600" kern="0" dirty="0" smtClean="0">
                <a:solidFill>
                  <a:srgbClr val="00B0F0"/>
                </a:solidFill>
                <a:latin typeface="Arial"/>
                <a:ea typeface="標楷體" pitchFamily="65" charset="-120"/>
              </a:rPr>
              <a:t>✪ 一個人的言行到底構不構成性騷擾是由被騷擾者的感覺來定義的。</a:t>
            </a:r>
            <a:endParaRPr kumimoji="1" lang="en-US" altLang="zh-TW" sz="3600" kern="0" dirty="0" smtClean="0">
              <a:solidFill>
                <a:srgbClr val="00B0F0"/>
              </a:solidFill>
              <a:latin typeface="Arial"/>
              <a:ea typeface="標楷體" pitchFamily="65" charset="-120"/>
            </a:endParaRPr>
          </a:p>
          <a:p>
            <a:pPr marL="0" indent="0" eaLnBrk="1" hangingPunct="1">
              <a:spcBef>
                <a:spcPct val="20000"/>
              </a:spcBef>
              <a:buClr>
                <a:srgbClr val="5F5F5F"/>
              </a:buClr>
              <a:buSzPct val="65000"/>
              <a:defRPr/>
            </a:pPr>
            <a:r>
              <a:rPr kumimoji="1" lang="en-US" altLang="zh-TW" sz="3600" kern="0" dirty="0">
                <a:solidFill>
                  <a:srgbClr val="00B0F0"/>
                </a:solidFill>
                <a:latin typeface="Arial"/>
                <a:ea typeface="標楷體" pitchFamily="65" charset="-120"/>
              </a:rPr>
              <a:t> </a:t>
            </a:r>
            <a:r>
              <a:rPr kumimoji="1" lang="en-US" altLang="zh-TW" sz="3600" kern="0" dirty="0" smtClean="0">
                <a:solidFill>
                  <a:srgbClr val="00B0F0"/>
                </a:solidFill>
                <a:latin typeface="Arial"/>
                <a:ea typeface="標楷體" pitchFamily="65" charset="-120"/>
              </a:rPr>
              <a:t>       </a:t>
            </a:r>
            <a:r>
              <a:rPr kumimoji="1" lang="zh-TW" altLang="en-US" sz="3600" kern="0" dirty="0" smtClean="0">
                <a:solidFill>
                  <a:srgbClr val="000000"/>
                </a:solidFill>
                <a:latin typeface="Arial"/>
                <a:ea typeface="標楷體" pitchFamily="65" charset="-120"/>
              </a:rPr>
              <a:t>所以當你覺得被騷擾，不論這種感覺多輕微，只要有一絲不舒服，都應該盡快制止。只要是違反你意願且是你不歡迎的言行，不論是令人不舒服的黃色笑話</a:t>
            </a:r>
            <a:r>
              <a:rPr kumimoji="1" lang="en-US" altLang="zh-TW" sz="3600" kern="0" dirty="0" smtClean="0">
                <a:solidFill>
                  <a:srgbClr val="000000"/>
                </a:solidFill>
                <a:latin typeface="Arial"/>
                <a:ea typeface="標楷體" pitchFamily="65" charset="-120"/>
              </a:rPr>
              <a:t>(</a:t>
            </a:r>
            <a:r>
              <a:rPr kumimoji="1" lang="zh-TW" altLang="en-US" sz="3600" kern="0" dirty="0" smtClean="0">
                <a:solidFill>
                  <a:srgbClr val="000000"/>
                </a:solidFill>
                <a:latin typeface="Arial"/>
                <a:ea typeface="標楷體" pitchFamily="65" charset="-120"/>
              </a:rPr>
              <a:t>屬</a:t>
            </a:r>
            <a:r>
              <a:rPr kumimoji="1" lang="zh-TW" altLang="en-US" sz="3600" kern="0" dirty="0" smtClean="0">
                <a:solidFill>
                  <a:srgbClr val="FF0000"/>
                </a:solidFill>
                <a:latin typeface="Arial"/>
                <a:ea typeface="標楷體" pitchFamily="65" charset="-120"/>
              </a:rPr>
              <a:t>言語騷擾</a:t>
            </a:r>
            <a:r>
              <a:rPr kumimoji="1" lang="en-US" altLang="zh-TW" sz="3600" kern="0" dirty="0" smtClean="0">
                <a:solidFill>
                  <a:srgbClr val="000000"/>
                </a:solidFill>
                <a:latin typeface="Arial"/>
                <a:ea typeface="標楷體" pitchFamily="65" charset="-120"/>
              </a:rPr>
              <a:t>)</a:t>
            </a:r>
            <a:r>
              <a:rPr kumimoji="1" lang="zh-TW" altLang="en-US" sz="3600" kern="0" dirty="0" smtClean="0">
                <a:solidFill>
                  <a:srgbClr val="000000"/>
                </a:solidFill>
                <a:latin typeface="Arial"/>
                <a:ea typeface="標楷體" pitchFamily="65" charset="-120"/>
              </a:rPr>
              <a:t>或只是輕微的肢體碰觸</a:t>
            </a:r>
            <a:r>
              <a:rPr kumimoji="1" lang="en-US" altLang="zh-TW" sz="3600" kern="0" dirty="0" smtClean="0">
                <a:solidFill>
                  <a:srgbClr val="000000"/>
                </a:solidFill>
                <a:latin typeface="Arial"/>
                <a:ea typeface="標楷體" pitchFamily="65" charset="-120"/>
              </a:rPr>
              <a:t>(</a:t>
            </a:r>
            <a:r>
              <a:rPr kumimoji="1" lang="zh-TW" altLang="en-US" sz="3600" kern="0" dirty="0" smtClean="0">
                <a:solidFill>
                  <a:srgbClr val="000000"/>
                </a:solidFill>
                <a:latin typeface="Arial"/>
                <a:ea typeface="標楷體" pitchFamily="65" charset="-120"/>
              </a:rPr>
              <a:t>屬</a:t>
            </a:r>
            <a:r>
              <a:rPr kumimoji="1" lang="zh-TW" altLang="en-US" sz="3600" kern="0" dirty="0" smtClean="0">
                <a:solidFill>
                  <a:srgbClr val="FF0000"/>
                </a:solidFill>
                <a:latin typeface="Arial"/>
                <a:ea typeface="標楷體" pitchFamily="65" charset="-120"/>
              </a:rPr>
              <a:t>肢體騷擾</a:t>
            </a:r>
            <a:r>
              <a:rPr kumimoji="1" lang="en-US" altLang="zh-TW" sz="3600" kern="0" dirty="0" smtClean="0">
                <a:solidFill>
                  <a:srgbClr val="000000"/>
                </a:solidFill>
                <a:latin typeface="Arial"/>
                <a:ea typeface="標楷體" pitchFamily="65" charset="-120"/>
              </a:rPr>
              <a:t>)</a:t>
            </a:r>
            <a:r>
              <a:rPr kumimoji="1" lang="zh-TW" altLang="en-US" sz="3600" kern="0" dirty="0" smtClean="0">
                <a:solidFill>
                  <a:srgbClr val="000000"/>
                </a:solidFill>
                <a:latin typeface="Arial"/>
                <a:ea typeface="標楷體" pitchFamily="65" charset="-120"/>
              </a:rPr>
              <a:t>，都是性騷擾。</a:t>
            </a:r>
            <a:endParaRPr kumimoji="1" lang="en-US" altLang="zh-TW" sz="3600" kern="0" dirty="0" smtClean="0">
              <a:solidFill>
                <a:srgbClr val="000000"/>
              </a:solidFill>
              <a:latin typeface="Arial"/>
              <a:ea typeface="標楷體" pitchFamily="65" charset="-120"/>
            </a:endParaRPr>
          </a:p>
          <a:p>
            <a:pPr marL="0" indent="0" eaLnBrk="1" hangingPunct="1">
              <a:spcBef>
                <a:spcPct val="20000"/>
              </a:spcBef>
              <a:buClr>
                <a:srgbClr val="5F5F5F"/>
              </a:buClr>
              <a:buSzPct val="65000"/>
              <a:defRPr/>
            </a:pPr>
            <a:endParaRPr kumimoji="1" lang="en-US" altLang="zh-TW" sz="3200" kern="0" dirty="0" smtClean="0">
              <a:solidFill>
                <a:srgbClr val="000000"/>
              </a:solidFill>
              <a:latin typeface="Arial"/>
              <a:ea typeface="標楷體" pitchFamily="65" charset="-12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ctrTitle"/>
          </p:nvPr>
        </p:nvSpPr>
        <p:spPr>
          <a:xfrm>
            <a:off x="497205" y="320040"/>
            <a:ext cx="8149590" cy="1230154"/>
          </a:xfrm>
          <a:solidFill>
            <a:schemeClr val="accent2">
              <a:lumMod val="40000"/>
              <a:lumOff val="60000"/>
            </a:schemeClr>
          </a:solidFill>
          <a:ln w="28575">
            <a:solidFill>
              <a:schemeClr val="accent2">
                <a:lumMod val="60000"/>
                <a:lumOff val="40000"/>
              </a:schemeClr>
            </a:solidFill>
            <a:prstDash val="lgDash"/>
          </a:ln>
          <a:effectLst>
            <a:glow rad="228600">
              <a:schemeClr val="accent2">
                <a:satMod val="175000"/>
                <a:alpha val="40000"/>
              </a:schemeClr>
            </a:glow>
          </a:effectLst>
        </p:spPr>
        <p:txBody>
          <a:bodyPr vert="horz" lIns="0" tIns="0" rIns="0" bIns="0" rtlCol="0" anchor="ctr" anchorCtr="0">
            <a:normAutofit/>
          </a:bodyPr>
          <a:lstStyle/>
          <a:p>
            <a:pPr>
              <a:lnSpc>
                <a:spcPct val="95000"/>
              </a:lnSpc>
              <a:defRPr/>
            </a:pPr>
            <a:r>
              <a:rPr lang="zh-TW" altLang="en-US" sz="4300" dirty="0" smtClean="0">
                <a:solidFill>
                  <a:srgbClr val="000000"/>
                </a:solidFill>
                <a:latin typeface="華康竹風體W4" pitchFamily="65" charset="-120"/>
                <a:ea typeface="華康竹風體W4" pitchFamily="65" charset="-120"/>
              </a:rPr>
              <a:t>如何判斷是不是性騷擾？</a:t>
            </a:r>
            <a:endParaRPr lang="en-US" altLang="zh-TW" sz="4300" dirty="0" smtClean="0">
              <a:solidFill>
                <a:srgbClr val="000000"/>
              </a:solidFill>
              <a:latin typeface="華康竹風體W4" pitchFamily="65" charset="-120"/>
              <a:ea typeface="華康竹風體W4" pitchFamily="65" charset="-120"/>
            </a:endParaRPr>
          </a:p>
        </p:txBody>
      </p:sp>
      <p:sp>
        <p:nvSpPr>
          <p:cNvPr id="19459" name="Text Box 4"/>
          <p:cNvSpPr txBox="1">
            <a:spLocks noChangeArrowheads="1"/>
          </p:cNvSpPr>
          <p:nvPr/>
        </p:nvSpPr>
        <p:spPr bwMode="auto">
          <a:xfrm>
            <a:off x="497205" y="1645920"/>
            <a:ext cx="8149590" cy="57246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marL="342900" indent="-342900" eaLnBrk="0" hangingPunct="0">
              <a:defRPr sz="2400">
                <a:solidFill>
                  <a:schemeClr val="tx1"/>
                </a:solidFill>
                <a:latin typeface="Times New Roman" charset="0"/>
              </a:defRPr>
            </a:lvl1pPr>
            <a:lvl2pPr indent="-34290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marL="0" indent="0" eaLnBrk="1" hangingPunct="1">
              <a:spcBef>
                <a:spcPct val="20000"/>
              </a:spcBef>
              <a:buClr>
                <a:srgbClr val="5F5F5F"/>
              </a:buClr>
              <a:buSzPct val="65000"/>
              <a:defRPr/>
            </a:pPr>
            <a:r>
              <a:rPr kumimoji="1" lang="zh-TW" altLang="en-US" sz="3600" kern="0" dirty="0" smtClean="0">
                <a:solidFill>
                  <a:srgbClr val="000000"/>
                </a:solidFill>
                <a:latin typeface="Arial"/>
                <a:ea typeface="標楷體" pitchFamily="65" charset="-120"/>
              </a:rPr>
              <a:t>       在校園中常見的性騷擾類型，除了上述兩類之外，還包含了不受歡迎的</a:t>
            </a:r>
            <a:r>
              <a:rPr kumimoji="1" lang="zh-TW" altLang="en-US" sz="3600" u="sng" kern="0" dirty="0" smtClean="0">
                <a:solidFill>
                  <a:srgbClr val="FF0000"/>
                </a:solidFill>
                <a:latin typeface="Arial"/>
                <a:ea typeface="標楷體" pitchFamily="65" charset="-120"/>
              </a:rPr>
              <a:t>性追求或性要求</a:t>
            </a:r>
            <a:r>
              <a:rPr kumimoji="1" lang="zh-TW" altLang="en-US" sz="3600" kern="0" dirty="0" smtClean="0">
                <a:solidFill>
                  <a:srgbClr val="000000"/>
                </a:solidFill>
                <a:latin typeface="Arial"/>
                <a:ea typeface="標楷體" pitchFamily="65" charset="-120"/>
              </a:rPr>
              <a:t>，意指任一性別之間的過度追求、邀約，或要求對方同意以性服務作為交換利益條件的手段。例如：以學業成績或工作為要脅，明</a:t>
            </a:r>
            <a:r>
              <a:rPr kumimoji="1" lang="en-US" altLang="zh-TW" sz="3600" kern="0" dirty="0" smtClean="0">
                <a:solidFill>
                  <a:srgbClr val="000000"/>
                </a:solidFill>
                <a:latin typeface="Arial"/>
                <a:ea typeface="標楷體" pitchFamily="65" charset="-120"/>
              </a:rPr>
              <a:t>(</a:t>
            </a:r>
            <a:r>
              <a:rPr kumimoji="1" lang="zh-TW" altLang="en-US" sz="3600" kern="0" dirty="0" smtClean="0">
                <a:solidFill>
                  <a:srgbClr val="000000"/>
                </a:solidFill>
                <a:latin typeface="Arial"/>
                <a:ea typeface="標楷體" pitchFamily="65" charset="-120"/>
              </a:rPr>
              <a:t>暗</a:t>
            </a:r>
            <a:r>
              <a:rPr kumimoji="1" lang="en-US" altLang="zh-TW" sz="3600" kern="0" dirty="0" smtClean="0">
                <a:solidFill>
                  <a:srgbClr val="000000"/>
                </a:solidFill>
                <a:latin typeface="Arial"/>
                <a:ea typeface="標楷體" pitchFamily="65" charset="-120"/>
              </a:rPr>
              <a:t>)</a:t>
            </a:r>
            <a:r>
              <a:rPr kumimoji="1" lang="zh-TW" altLang="en-US" sz="3600" kern="0" dirty="0" smtClean="0">
                <a:solidFill>
                  <a:srgbClr val="000000"/>
                </a:solidFill>
                <a:latin typeface="Arial"/>
                <a:ea typeface="標楷體" pitchFamily="65" charset="-120"/>
              </a:rPr>
              <a:t>示要求另一方提供性服務作為交換等。</a:t>
            </a:r>
            <a:endParaRPr kumimoji="1" lang="en-US" altLang="zh-TW" sz="3600" kern="0" dirty="0" smtClean="0">
              <a:solidFill>
                <a:srgbClr val="000000"/>
              </a:solidFill>
              <a:latin typeface="Arial"/>
              <a:ea typeface="標楷體" pitchFamily="65" charset="-120"/>
            </a:endParaRPr>
          </a:p>
          <a:p>
            <a:pPr marL="0" indent="0" eaLnBrk="1" hangingPunct="1">
              <a:spcBef>
                <a:spcPct val="20000"/>
              </a:spcBef>
              <a:buClr>
                <a:srgbClr val="5F5F5F"/>
              </a:buClr>
              <a:buSzPct val="65000"/>
              <a:defRPr/>
            </a:pPr>
            <a:endParaRPr kumimoji="1" lang="en-US" altLang="zh-TW" sz="3200" kern="0" dirty="0">
              <a:solidFill>
                <a:srgbClr val="000000"/>
              </a:solidFill>
              <a:latin typeface="Arial"/>
              <a:ea typeface="標楷體" pitchFamily="65" charset="-120"/>
            </a:endParaRPr>
          </a:p>
          <a:p>
            <a:pPr marL="0" indent="0" eaLnBrk="1" hangingPunct="1">
              <a:spcBef>
                <a:spcPct val="20000"/>
              </a:spcBef>
              <a:buClr>
                <a:srgbClr val="5F5F5F"/>
              </a:buClr>
              <a:buSzPct val="65000"/>
              <a:defRPr/>
            </a:pPr>
            <a:endParaRPr kumimoji="1" lang="en-US" altLang="zh-TW" sz="3200" kern="0" dirty="0" smtClean="0">
              <a:solidFill>
                <a:srgbClr val="000000"/>
              </a:solidFill>
              <a:latin typeface="Arial"/>
              <a:ea typeface="標楷體" pitchFamily="65" charset="-120"/>
            </a:endParaRPr>
          </a:p>
          <a:p>
            <a:pPr marL="0" indent="0" eaLnBrk="1" hangingPunct="1">
              <a:spcBef>
                <a:spcPct val="20000"/>
              </a:spcBef>
              <a:buClr>
                <a:srgbClr val="5F5F5F"/>
              </a:buClr>
              <a:buSzPct val="65000"/>
              <a:defRPr/>
            </a:pPr>
            <a:endParaRPr kumimoji="1" lang="en-US" altLang="zh-TW" sz="3200" kern="0" dirty="0" smtClean="0">
              <a:solidFill>
                <a:srgbClr val="000000"/>
              </a:solidFill>
              <a:latin typeface="Arial"/>
              <a:ea typeface="標楷體" pitchFamily="65" charset="-12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ctrTitle"/>
          </p:nvPr>
        </p:nvSpPr>
        <p:spPr>
          <a:xfrm>
            <a:off x="497205" y="320040"/>
            <a:ext cx="8149590" cy="1230154"/>
          </a:xfrm>
          <a:solidFill>
            <a:schemeClr val="accent2">
              <a:lumMod val="40000"/>
              <a:lumOff val="60000"/>
            </a:schemeClr>
          </a:solidFill>
          <a:ln w="28575">
            <a:solidFill>
              <a:schemeClr val="accent2">
                <a:lumMod val="60000"/>
                <a:lumOff val="40000"/>
              </a:schemeClr>
            </a:solidFill>
            <a:prstDash val="lgDash"/>
          </a:ln>
          <a:effectLst>
            <a:glow rad="228600">
              <a:schemeClr val="accent2">
                <a:satMod val="175000"/>
                <a:alpha val="40000"/>
              </a:schemeClr>
            </a:glow>
          </a:effectLst>
        </p:spPr>
        <p:txBody>
          <a:bodyPr vert="horz" lIns="0" tIns="0" rIns="0" bIns="0" rtlCol="0" anchor="ctr" anchorCtr="0">
            <a:normAutofit/>
          </a:bodyPr>
          <a:lstStyle/>
          <a:p>
            <a:pPr>
              <a:lnSpc>
                <a:spcPct val="95000"/>
              </a:lnSpc>
              <a:defRPr/>
            </a:pPr>
            <a:r>
              <a:rPr lang="zh-TW" altLang="en-US" sz="4300" dirty="0" smtClean="0">
                <a:solidFill>
                  <a:srgbClr val="000000"/>
                </a:solidFill>
                <a:latin typeface="華康竹風體W4" pitchFamily="65" charset="-120"/>
                <a:ea typeface="華康竹風體W4" pitchFamily="65" charset="-120"/>
              </a:rPr>
              <a:t>如何判斷是不是性騷擾？</a:t>
            </a:r>
            <a:endParaRPr lang="en-US" altLang="zh-TW" sz="4300" dirty="0" smtClean="0">
              <a:solidFill>
                <a:srgbClr val="000000"/>
              </a:solidFill>
              <a:latin typeface="華康竹風體W4" pitchFamily="65" charset="-120"/>
              <a:ea typeface="華康竹風體W4" pitchFamily="65" charset="-120"/>
            </a:endParaRPr>
          </a:p>
        </p:txBody>
      </p:sp>
      <p:sp>
        <p:nvSpPr>
          <p:cNvPr id="19459" name="Text Box 4"/>
          <p:cNvSpPr txBox="1">
            <a:spLocks noChangeArrowheads="1"/>
          </p:cNvSpPr>
          <p:nvPr/>
        </p:nvSpPr>
        <p:spPr bwMode="auto">
          <a:xfrm>
            <a:off x="497205" y="1645920"/>
            <a:ext cx="8149590" cy="52568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marL="342900" indent="-342900" eaLnBrk="0" hangingPunct="0">
              <a:defRPr sz="2400">
                <a:solidFill>
                  <a:schemeClr val="tx1"/>
                </a:solidFill>
                <a:latin typeface="Times New Roman" charset="0"/>
              </a:defRPr>
            </a:lvl1pPr>
            <a:lvl2pPr indent="-34290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marL="0" indent="0" eaLnBrk="1" hangingPunct="1">
              <a:spcBef>
                <a:spcPct val="20000"/>
              </a:spcBef>
              <a:buClr>
                <a:srgbClr val="5F5F5F"/>
              </a:buClr>
              <a:buSzPct val="65000"/>
              <a:defRPr/>
            </a:pPr>
            <a:endParaRPr kumimoji="1" lang="en-US" altLang="zh-TW" sz="3200" kern="0" dirty="0" smtClean="0">
              <a:solidFill>
                <a:srgbClr val="000000"/>
              </a:solidFill>
              <a:latin typeface="Arial"/>
              <a:ea typeface="標楷體" pitchFamily="65" charset="-120"/>
            </a:endParaRPr>
          </a:p>
          <a:p>
            <a:pPr marL="0" indent="0" eaLnBrk="1" hangingPunct="1">
              <a:spcBef>
                <a:spcPct val="20000"/>
              </a:spcBef>
              <a:buClr>
                <a:srgbClr val="5F5F5F"/>
              </a:buClr>
              <a:buSzPct val="65000"/>
              <a:defRPr/>
            </a:pPr>
            <a:r>
              <a:rPr kumimoji="1" lang="zh-TW" altLang="en-US" sz="3600" kern="0" dirty="0" smtClean="0">
                <a:solidFill>
                  <a:srgbClr val="000000"/>
                </a:solidFill>
                <a:latin typeface="Arial"/>
                <a:ea typeface="標楷體" pitchFamily="65" charset="-120"/>
              </a:rPr>
              <a:t>而個人的主觀感受會隨著當下的情境、思想觀念等而有所差異，也正因如此，我們不應認為每個人都和自己有一樣的觀感，要記得，</a:t>
            </a:r>
            <a:r>
              <a:rPr kumimoji="1" lang="zh-TW" altLang="en-US" sz="3600" kern="0" dirty="0" smtClean="0">
                <a:solidFill>
                  <a:srgbClr val="FF0000"/>
                </a:solidFill>
                <a:latin typeface="Arial"/>
                <a:ea typeface="標楷體" pitchFamily="65" charset="-120"/>
              </a:rPr>
              <a:t>尊重別人不同的感受</a:t>
            </a:r>
            <a:r>
              <a:rPr kumimoji="1" lang="zh-TW" altLang="en-US" sz="3600" kern="0" dirty="0" smtClean="0">
                <a:solidFill>
                  <a:srgbClr val="000000"/>
                </a:solidFill>
                <a:latin typeface="Arial"/>
                <a:ea typeface="標楷體" pitchFamily="65" charset="-120"/>
              </a:rPr>
              <a:t>。</a:t>
            </a:r>
            <a:endParaRPr kumimoji="1" lang="en-US" altLang="zh-TW" sz="3600" kern="0" dirty="0" smtClean="0">
              <a:solidFill>
                <a:srgbClr val="000000"/>
              </a:solidFill>
              <a:latin typeface="Arial"/>
              <a:ea typeface="標楷體" pitchFamily="65" charset="-120"/>
            </a:endParaRPr>
          </a:p>
          <a:p>
            <a:pPr marL="0" indent="0" eaLnBrk="1" hangingPunct="1">
              <a:spcBef>
                <a:spcPct val="20000"/>
              </a:spcBef>
              <a:buClr>
                <a:srgbClr val="5F5F5F"/>
              </a:buClr>
              <a:buSzPct val="65000"/>
              <a:defRPr/>
            </a:pPr>
            <a:endParaRPr kumimoji="1" lang="en-US" altLang="zh-TW" sz="3200" kern="0" dirty="0" smtClean="0">
              <a:solidFill>
                <a:srgbClr val="000000"/>
              </a:solidFill>
              <a:latin typeface="Arial"/>
              <a:ea typeface="標楷體" pitchFamily="65" charset="-120"/>
            </a:endParaRPr>
          </a:p>
          <a:p>
            <a:pPr marL="0" indent="0" eaLnBrk="1" hangingPunct="1">
              <a:spcBef>
                <a:spcPct val="20000"/>
              </a:spcBef>
              <a:buClr>
                <a:srgbClr val="5F5F5F"/>
              </a:buClr>
              <a:buSzPct val="65000"/>
              <a:defRPr/>
            </a:pPr>
            <a:endParaRPr kumimoji="1" lang="en-US" altLang="zh-TW" sz="3200" kern="0" dirty="0" smtClean="0">
              <a:solidFill>
                <a:srgbClr val="000000"/>
              </a:solidFill>
              <a:latin typeface="Arial"/>
              <a:ea typeface="標楷體" pitchFamily="65" charset="-120"/>
            </a:endParaRPr>
          </a:p>
          <a:p>
            <a:pPr marL="0" indent="0" eaLnBrk="1" hangingPunct="1">
              <a:spcBef>
                <a:spcPct val="20000"/>
              </a:spcBef>
              <a:buClr>
                <a:srgbClr val="5F5F5F"/>
              </a:buClr>
              <a:buSzPct val="65000"/>
              <a:defRPr/>
            </a:pPr>
            <a:endParaRPr kumimoji="1" lang="en-US" altLang="zh-TW" sz="3200" kern="0" dirty="0" smtClean="0">
              <a:solidFill>
                <a:srgbClr val="000000"/>
              </a:solidFill>
              <a:latin typeface="Arial"/>
              <a:ea typeface="標楷體" pitchFamily="65" charset="-120"/>
            </a:endParaRPr>
          </a:p>
          <a:p>
            <a:pPr marL="0" indent="0" eaLnBrk="1" hangingPunct="1">
              <a:spcBef>
                <a:spcPct val="20000"/>
              </a:spcBef>
              <a:buClr>
                <a:srgbClr val="5F5F5F"/>
              </a:buClr>
              <a:buSzPct val="65000"/>
              <a:defRPr/>
            </a:pPr>
            <a:endParaRPr kumimoji="1" lang="zh-TW" altLang="en-US" sz="3200" kern="0" dirty="0" smtClean="0">
              <a:solidFill>
                <a:srgbClr val="000000"/>
              </a:solidFill>
              <a:latin typeface="Arial"/>
              <a:ea typeface="標楷體" pitchFamily="65" charset="-12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Grp="1" noChangeArrowheads="1"/>
          </p:cNvSpPr>
          <p:nvPr>
            <p:ph type="ctrTitle"/>
          </p:nvPr>
        </p:nvSpPr>
        <p:spPr>
          <a:xfrm>
            <a:off x="497205" y="320040"/>
            <a:ext cx="8149590" cy="1051560"/>
          </a:xfrm>
          <a:solidFill>
            <a:schemeClr val="accent2">
              <a:lumMod val="40000"/>
              <a:lumOff val="60000"/>
            </a:schemeClr>
          </a:solidFill>
          <a:ln w="28575">
            <a:solidFill>
              <a:schemeClr val="accent2">
                <a:lumMod val="60000"/>
                <a:lumOff val="40000"/>
              </a:schemeClr>
            </a:solidFill>
            <a:prstDash val="lgDash"/>
          </a:ln>
          <a:effectLst>
            <a:glow rad="228600">
              <a:schemeClr val="accent2">
                <a:satMod val="175000"/>
                <a:alpha val="40000"/>
              </a:schemeClr>
            </a:glow>
          </a:effectLst>
        </p:spPr>
        <p:txBody>
          <a:bodyPr vert="horz" lIns="0" tIns="0" rIns="0" bIns="0" rtlCol="0" anchor="ctr" anchorCtr="0">
            <a:normAutofit/>
          </a:bodyPr>
          <a:lstStyle/>
          <a:p>
            <a:pPr>
              <a:lnSpc>
                <a:spcPct val="95000"/>
              </a:lnSpc>
              <a:defRPr/>
            </a:pPr>
            <a:r>
              <a:rPr lang="zh-TW" altLang="en-US" sz="4300" dirty="0" smtClean="0">
                <a:solidFill>
                  <a:srgbClr val="000000"/>
                </a:solidFill>
                <a:latin typeface="華康竹風體W4" pitchFamily="65" charset="-120"/>
                <a:ea typeface="華康竹風體W4" pitchFamily="65" charset="-120"/>
              </a:rPr>
              <a:t>遇到性騷擾該怎麼辦？</a:t>
            </a:r>
            <a:endParaRPr lang="en-US" altLang="zh-TW" sz="4300" dirty="0" smtClean="0">
              <a:solidFill>
                <a:srgbClr val="000000"/>
              </a:solidFill>
              <a:latin typeface="華康竹風體W4" pitchFamily="65" charset="-120"/>
              <a:ea typeface="華康竹風體W4" pitchFamily="65" charset="-120"/>
            </a:endParaRPr>
          </a:p>
        </p:txBody>
      </p:sp>
      <p:sp>
        <p:nvSpPr>
          <p:cNvPr id="24579" name="Text Box 4"/>
          <p:cNvSpPr txBox="1">
            <a:spLocks noChangeArrowheads="1"/>
          </p:cNvSpPr>
          <p:nvPr/>
        </p:nvSpPr>
        <p:spPr bwMode="auto">
          <a:xfrm>
            <a:off x="497205" y="1645920"/>
            <a:ext cx="8149590" cy="49121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marL="342900" indent="-342900" eaLnBrk="0" hangingPunct="0">
              <a:defRPr sz="2400">
                <a:solidFill>
                  <a:schemeClr val="tx1"/>
                </a:solidFill>
                <a:latin typeface="Times New Roman" pitchFamily="18" charset="0"/>
              </a:defRPr>
            </a:lvl1pPr>
            <a:lvl2pPr indent="-34290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lvl="1" eaLnBrk="1" hangingPunct="1">
              <a:lnSpc>
                <a:spcPct val="95000"/>
              </a:lnSpc>
              <a:buClr>
                <a:srgbClr val="000000"/>
              </a:buClr>
              <a:buSzPct val="100000"/>
              <a:buFontTx/>
              <a:buChar char="•"/>
              <a:defRPr/>
            </a:pPr>
            <a:r>
              <a:rPr lang="en-US" altLang="zh-TW" sz="3600" dirty="0" smtClean="0">
                <a:solidFill>
                  <a:srgbClr val="000000"/>
                </a:solidFill>
                <a:latin typeface="標楷體" pitchFamily="65" charset="-120"/>
                <a:ea typeface="標楷體" pitchFamily="65" charset="-120"/>
              </a:rPr>
              <a:t>1.</a:t>
            </a:r>
            <a:r>
              <a:rPr lang="zh-TW" altLang="en-US" sz="3600" dirty="0" smtClean="0">
                <a:solidFill>
                  <a:srgbClr val="000000"/>
                </a:solidFill>
                <a:latin typeface="標楷體" pitchFamily="65" charset="-120"/>
                <a:ea typeface="標楷體" pitchFamily="65" charset="-120"/>
              </a:rPr>
              <a:t>首先確定自己的感覺。</a:t>
            </a:r>
          </a:p>
          <a:p>
            <a:pPr lvl="1" eaLnBrk="1" hangingPunct="1">
              <a:lnSpc>
                <a:spcPct val="95000"/>
              </a:lnSpc>
              <a:buClr>
                <a:srgbClr val="000000"/>
              </a:buClr>
              <a:buSzPct val="100000"/>
              <a:buFontTx/>
              <a:buChar char="•"/>
              <a:defRPr/>
            </a:pPr>
            <a:r>
              <a:rPr lang="en-US" altLang="zh-TW" sz="3600" dirty="0" smtClean="0">
                <a:solidFill>
                  <a:srgbClr val="000000"/>
                </a:solidFill>
                <a:latin typeface="標楷體" pitchFamily="65" charset="-120"/>
                <a:ea typeface="標楷體" pitchFamily="65" charset="-120"/>
              </a:rPr>
              <a:t>2.</a:t>
            </a:r>
            <a:r>
              <a:rPr lang="zh-TW" altLang="en-US" sz="3600" dirty="0" smtClean="0">
                <a:solidFill>
                  <a:srgbClr val="000000"/>
                </a:solidFill>
                <a:latin typeface="標楷體" pitchFamily="65" charset="-120"/>
                <a:ea typeface="標楷體" pitchFamily="65" charset="-120"/>
              </a:rPr>
              <a:t>告訴自己信任的人，尋求心理上的支持與其他支援。</a:t>
            </a:r>
          </a:p>
          <a:p>
            <a:pPr lvl="1" eaLnBrk="1" hangingPunct="1">
              <a:lnSpc>
                <a:spcPct val="95000"/>
              </a:lnSpc>
              <a:buClr>
                <a:srgbClr val="000000"/>
              </a:buClr>
              <a:buSzPct val="100000"/>
              <a:buFontTx/>
              <a:buChar char="•"/>
              <a:defRPr/>
            </a:pPr>
            <a:r>
              <a:rPr lang="en-US" altLang="zh-TW" sz="3600" dirty="0" smtClean="0">
                <a:solidFill>
                  <a:srgbClr val="000000"/>
                </a:solidFill>
                <a:latin typeface="標楷體" pitchFamily="65" charset="-120"/>
                <a:ea typeface="標楷體" pitchFamily="65" charset="-120"/>
              </a:rPr>
              <a:t>3.</a:t>
            </a:r>
            <a:r>
              <a:rPr lang="zh-TW" altLang="en-US" sz="3600" dirty="0" smtClean="0">
                <a:solidFill>
                  <a:srgbClr val="000000"/>
                </a:solidFill>
                <a:latin typeface="標楷體" pitchFamily="65" charset="-120"/>
                <a:ea typeface="標楷體" pitchFamily="65" charset="-120"/>
              </a:rPr>
              <a:t>盡可能詳細地紀錄下事情發生的經過，可做為未來若想提出申訴的證據之用。</a:t>
            </a:r>
          </a:p>
          <a:p>
            <a:pPr lvl="1" eaLnBrk="1" hangingPunct="1">
              <a:lnSpc>
                <a:spcPct val="95000"/>
              </a:lnSpc>
              <a:buClr>
                <a:srgbClr val="000000"/>
              </a:buClr>
              <a:buSzPct val="100000"/>
              <a:buFontTx/>
              <a:buChar char="•"/>
              <a:defRPr/>
            </a:pPr>
            <a:r>
              <a:rPr lang="en-US" altLang="zh-TW" sz="3600" dirty="0" smtClean="0">
                <a:solidFill>
                  <a:srgbClr val="000000"/>
                </a:solidFill>
                <a:latin typeface="標楷體" pitchFamily="65" charset="-120"/>
                <a:ea typeface="標楷體" pitchFamily="65" charset="-120"/>
              </a:rPr>
              <a:t>4.</a:t>
            </a:r>
            <a:r>
              <a:rPr lang="zh-TW" altLang="en-US" sz="3600" dirty="0" smtClean="0">
                <a:solidFill>
                  <a:srgbClr val="000000"/>
                </a:solidFill>
                <a:latin typeface="標楷體" pitchFamily="65" charset="-120"/>
                <a:ea typeface="標楷體" pitchFamily="65" charset="-120"/>
              </a:rPr>
              <a:t>向學校提出申訴，學校設有性別平等委員會協助你找回你的權利。</a:t>
            </a:r>
            <a:endParaRPr lang="en-US" altLang="zh-TW" sz="3600" dirty="0" smtClean="0">
              <a:solidFill>
                <a:srgbClr val="000000"/>
              </a:solidFill>
              <a:latin typeface="標楷體" pitchFamily="65" charset="-120"/>
              <a:ea typeface="標楷體" pitchFamily="65" charset="-120"/>
            </a:endParaRPr>
          </a:p>
          <a:p>
            <a:pPr marL="102870" lvl="1" indent="0" eaLnBrk="1" hangingPunct="1">
              <a:lnSpc>
                <a:spcPct val="95000"/>
              </a:lnSpc>
              <a:buClr>
                <a:srgbClr val="000000"/>
              </a:buClr>
              <a:buSzPct val="100000"/>
              <a:defRPr/>
            </a:pPr>
            <a:r>
              <a:rPr lang="zh-TW" altLang="en-US" sz="3600" dirty="0" smtClean="0">
                <a:solidFill>
                  <a:srgbClr val="00B0F0"/>
                </a:solidFill>
                <a:latin typeface="標楷體" pitchFamily="65" charset="-120"/>
                <a:ea typeface="標楷體" pitchFamily="65" charset="-120"/>
              </a:rPr>
              <a:t>✪申訴單位：學務處。</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ctrTitle"/>
          </p:nvPr>
        </p:nvSpPr>
        <p:spPr>
          <a:xfrm>
            <a:off x="497205" y="320040"/>
            <a:ext cx="8149590" cy="1051560"/>
          </a:xfrm>
          <a:solidFill>
            <a:schemeClr val="accent2">
              <a:lumMod val="40000"/>
              <a:lumOff val="60000"/>
            </a:schemeClr>
          </a:solidFill>
          <a:ln w="28575">
            <a:solidFill>
              <a:schemeClr val="accent2">
                <a:lumMod val="60000"/>
                <a:lumOff val="40000"/>
              </a:schemeClr>
            </a:solidFill>
            <a:prstDash val="lgDash"/>
          </a:ln>
          <a:effectLst>
            <a:glow rad="228600">
              <a:schemeClr val="accent2">
                <a:satMod val="175000"/>
                <a:alpha val="40000"/>
              </a:schemeClr>
            </a:glow>
          </a:effectLst>
        </p:spPr>
        <p:txBody>
          <a:bodyPr vert="horz" lIns="0" tIns="0" rIns="0" bIns="0" rtlCol="0" anchor="ctr" anchorCtr="0">
            <a:normAutofit/>
          </a:bodyPr>
          <a:lstStyle/>
          <a:p>
            <a:pPr>
              <a:lnSpc>
                <a:spcPct val="95000"/>
              </a:lnSpc>
              <a:defRPr/>
            </a:pPr>
            <a:r>
              <a:rPr lang="zh-TW" altLang="en-US" sz="4300" dirty="0" smtClean="0">
                <a:solidFill>
                  <a:srgbClr val="000000"/>
                </a:solidFill>
                <a:latin typeface="華康竹風體W4" pitchFamily="65" charset="-120"/>
                <a:ea typeface="華康竹風體W4" pitchFamily="65" charset="-120"/>
              </a:rPr>
              <a:t>遇到性侵害該怎麼辦？</a:t>
            </a:r>
            <a:endParaRPr lang="en-US" altLang="zh-TW" sz="4300" dirty="0" smtClean="0">
              <a:solidFill>
                <a:srgbClr val="000000"/>
              </a:solidFill>
              <a:latin typeface="華康竹風體W4" pitchFamily="65" charset="-120"/>
              <a:ea typeface="華康竹風體W4" pitchFamily="65" charset="-120"/>
            </a:endParaRPr>
          </a:p>
        </p:txBody>
      </p:sp>
      <p:sp>
        <p:nvSpPr>
          <p:cNvPr id="3075" name="Text Box 4"/>
          <p:cNvSpPr txBox="1">
            <a:spLocks noChangeArrowheads="1"/>
          </p:cNvSpPr>
          <p:nvPr/>
        </p:nvSpPr>
        <p:spPr bwMode="auto">
          <a:xfrm>
            <a:off x="497205" y="1645920"/>
            <a:ext cx="8149590" cy="53614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Times New Roman" charset="0"/>
              </a:defRPr>
            </a:lvl1pPr>
            <a:lvl2pPr indent="-34290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lnSpc>
                <a:spcPct val="90000"/>
              </a:lnSpc>
              <a:spcBef>
                <a:spcPct val="20000"/>
              </a:spcBef>
              <a:buClr>
                <a:srgbClr val="5F5F5F"/>
              </a:buClr>
              <a:buSzPct val="65000"/>
              <a:defRPr/>
            </a:pPr>
            <a:r>
              <a:rPr kumimoji="1" lang="zh-TW" altLang="en-US" sz="2900" b="1" kern="0" dirty="0">
                <a:solidFill>
                  <a:srgbClr val="009900"/>
                </a:solidFill>
                <a:latin typeface="標楷體" pitchFamily="65" charset="-120"/>
                <a:ea typeface="標楷體" pitchFamily="65" charset="-120"/>
              </a:rPr>
              <a:t>當下設法脫身、保護自己</a:t>
            </a:r>
            <a:r>
              <a:rPr kumimoji="1" lang="zh-TW" altLang="en-US" sz="2900" b="1" kern="0" dirty="0">
                <a:solidFill>
                  <a:srgbClr val="FFFF00"/>
                </a:solidFill>
                <a:latin typeface="Arial"/>
                <a:ea typeface="新細明體"/>
              </a:rPr>
              <a:t> </a:t>
            </a:r>
          </a:p>
          <a:p>
            <a:pPr eaLnBrk="1" hangingPunct="1">
              <a:lnSpc>
                <a:spcPct val="90000"/>
              </a:lnSpc>
              <a:spcBef>
                <a:spcPct val="20000"/>
              </a:spcBef>
              <a:buClr>
                <a:srgbClr val="5F5F5F"/>
              </a:buClr>
              <a:buSzPct val="65000"/>
              <a:defRPr/>
            </a:pPr>
            <a:r>
              <a:rPr kumimoji="1" lang="en-US" altLang="zh-TW" sz="2900" kern="0" dirty="0">
                <a:solidFill>
                  <a:srgbClr val="000000"/>
                </a:solidFill>
                <a:latin typeface="標楷體" pitchFamily="65" charset="-120"/>
                <a:ea typeface="標楷體" pitchFamily="65" charset="-120"/>
              </a:rPr>
              <a:t>1.</a:t>
            </a:r>
            <a:r>
              <a:rPr kumimoji="1" lang="zh-TW" altLang="en-US" sz="2900" kern="0" dirty="0">
                <a:solidFill>
                  <a:srgbClr val="000000"/>
                </a:solidFill>
                <a:latin typeface="標楷體" pitchFamily="65" charset="-120"/>
                <a:ea typeface="標楷體" pitchFamily="65" charset="-120"/>
              </a:rPr>
              <a:t>保持冷靜</a:t>
            </a:r>
            <a:r>
              <a:rPr kumimoji="1" lang="zh-TW" altLang="en-US" sz="2900" kern="0" dirty="0">
                <a:solidFill>
                  <a:srgbClr val="000000"/>
                </a:solidFill>
                <a:latin typeface="Arial"/>
                <a:ea typeface="新細明體"/>
              </a:rPr>
              <a:t> </a:t>
            </a:r>
            <a:r>
              <a:rPr kumimoji="1" lang="zh-TW" altLang="en-US" sz="2500" kern="0" dirty="0">
                <a:solidFill>
                  <a:srgbClr val="000000"/>
                </a:solidFill>
                <a:latin typeface="標楷體" pitchFamily="65" charset="-120"/>
                <a:ea typeface="標楷體" pitchFamily="65" charset="-120"/>
              </a:rPr>
              <a:t> </a:t>
            </a:r>
            <a:r>
              <a:rPr kumimoji="1" lang="zh-TW" altLang="en-US" sz="2900" kern="0" dirty="0">
                <a:solidFill>
                  <a:srgbClr val="000000"/>
                </a:solidFill>
                <a:latin typeface="Arial"/>
                <a:ea typeface="新細明體"/>
              </a:rPr>
              <a:t> </a:t>
            </a:r>
          </a:p>
          <a:p>
            <a:pPr eaLnBrk="1" hangingPunct="1">
              <a:lnSpc>
                <a:spcPct val="90000"/>
              </a:lnSpc>
              <a:spcBef>
                <a:spcPct val="20000"/>
              </a:spcBef>
              <a:buClr>
                <a:srgbClr val="5F5F5F"/>
              </a:buClr>
              <a:buSzPct val="65000"/>
              <a:defRPr/>
            </a:pPr>
            <a:r>
              <a:rPr kumimoji="1" lang="en-US" altLang="zh-TW" sz="2900" kern="0" dirty="0">
                <a:solidFill>
                  <a:srgbClr val="000000"/>
                </a:solidFill>
                <a:latin typeface="標楷體" pitchFamily="65" charset="-120"/>
                <a:ea typeface="標楷體" pitchFamily="65" charset="-120"/>
              </a:rPr>
              <a:t>2.</a:t>
            </a:r>
            <a:r>
              <a:rPr kumimoji="1" lang="zh-TW" altLang="en-US" sz="2900" kern="0" dirty="0">
                <a:solidFill>
                  <a:srgbClr val="000000"/>
                </a:solidFill>
                <a:latin typeface="標楷體" pitchFamily="65" charset="-120"/>
                <a:ea typeface="標楷體" pitchFamily="65" charset="-120"/>
              </a:rPr>
              <a:t>分散強暴者的注意力</a:t>
            </a:r>
            <a:r>
              <a:rPr kumimoji="1" lang="zh-TW" altLang="en-US" sz="2900" kern="0" dirty="0">
                <a:solidFill>
                  <a:srgbClr val="000000"/>
                </a:solidFill>
                <a:latin typeface="Arial"/>
                <a:ea typeface="新細明體"/>
              </a:rPr>
              <a:t> </a:t>
            </a:r>
          </a:p>
          <a:p>
            <a:pPr eaLnBrk="1" hangingPunct="1">
              <a:lnSpc>
                <a:spcPct val="90000"/>
              </a:lnSpc>
              <a:spcBef>
                <a:spcPct val="20000"/>
              </a:spcBef>
              <a:buClr>
                <a:srgbClr val="5F5F5F"/>
              </a:buClr>
              <a:buSzPct val="65000"/>
              <a:defRPr/>
            </a:pPr>
            <a:r>
              <a:rPr kumimoji="1" lang="en-US" altLang="zh-TW" sz="2900" kern="0" dirty="0">
                <a:solidFill>
                  <a:srgbClr val="000000"/>
                </a:solidFill>
                <a:latin typeface="標楷體" pitchFamily="65" charset="-120"/>
                <a:ea typeface="標楷體" pitchFamily="65" charset="-120"/>
              </a:rPr>
              <a:t>3.</a:t>
            </a:r>
            <a:r>
              <a:rPr kumimoji="1" lang="zh-TW" altLang="en-US" sz="2900" kern="0" dirty="0">
                <a:solidFill>
                  <a:srgbClr val="000000"/>
                </a:solidFill>
                <a:latin typeface="標楷體" pitchFamily="65" charset="-120"/>
                <a:ea typeface="標楷體" pitchFamily="65" charset="-120"/>
              </a:rPr>
              <a:t>讓強暴者「性」致全失</a:t>
            </a:r>
          </a:p>
          <a:p>
            <a:pPr eaLnBrk="1" hangingPunct="1">
              <a:lnSpc>
                <a:spcPct val="90000"/>
              </a:lnSpc>
              <a:spcBef>
                <a:spcPct val="20000"/>
              </a:spcBef>
              <a:buClr>
                <a:srgbClr val="5F5F5F"/>
              </a:buClr>
              <a:buSzPct val="65000"/>
              <a:defRPr/>
            </a:pPr>
            <a:r>
              <a:rPr kumimoji="1" lang="en-US" altLang="zh-TW" sz="2900" kern="0" dirty="0">
                <a:solidFill>
                  <a:srgbClr val="000000"/>
                </a:solidFill>
                <a:latin typeface="標楷體" pitchFamily="65" charset="-120"/>
                <a:ea typeface="標楷體" pitchFamily="65" charset="-120"/>
              </a:rPr>
              <a:t>4.</a:t>
            </a:r>
            <a:r>
              <a:rPr kumimoji="1" lang="zh-TW" altLang="en-US" sz="2900" kern="0" dirty="0">
                <a:solidFill>
                  <a:srgbClr val="000000"/>
                </a:solidFill>
                <a:latin typeface="標楷體" pitchFamily="65" charset="-120"/>
                <a:ea typeface="標楷體" pitchFamily="65" charset="-120"/>
              </a:rPr>
              <a:t>保護自己的身體和生命為優先</a:t>
            </a:r>
            <a:r>
              <a:rPr kumimoji="1" lang="zh-TW" altLang="en-US" sz="2900" kern="0" dirty="0" smtClean="0">
                <a:solidFill>
                  <a:srgbClr val="000000"/>
                </a:solidFill>
                <a:latin typeface="標楷體" pitchFamily="65" charset="-120"/>
                <a:ea typeface="標楷體" pitchFamily="65" charset="-120"/>
              </a:rPr>
              <a:t>考慮</a:t>
            </a:r>
            <a:endParaRPr kumimoji="1" lang="en-US" altLang="zh-TW" sz="2900" kern="0" dirty="0" smtClean="0">
              <a:solidFill>
                <a:srgbClr val="000000"/>
              </a:solidFill>
              <a:latin typeface="標楷體" pitchFamily="65" charset="-120"/>
              <a:ea typeface="標楷體" pitchFamily="65" charset="-120"/>
            </a:endParaRPr>
          </a:p>
          <a:p>
            <a:pPr eaLnBrk="1" hangingPunct="1">
              <a:lnSpc>
                <a:spcPct val="90000"/>
              </a:lnSpc>
              <a:spcBef>
                <a:spcPct val="20000"/>
              </a:spcBef>
              <a:buClr>
                <a:srgbClr val="5F5F5F"/>
              </a:buClr>
              <a:buSzPct val="65000"/>
              <a:defRPr/>
            </a:pPr>
            <a:r>
              <a:rPr kumimoji="1" lang="zh-TW" altLang="en-US" sz="2900" b="1" kern="0" dirty="0">
                <a:solidFill>
                  <a:srgbClr val="009900"/>
                </a:solidFill>
                <a:latin typeface="標楷體" pitchFamily="65" charset="-120"/>
                <a:ea typeface="標楷體" pitchFamily="65" charset="-120"/>
              </a:rPr>
              <a:t>萬一還是遭到性侵害了，該怎麼辦？</a:t>
            </a:r>
          </a:p>
          <a:p>
            <a:pPr eaLnBrk="1" hangingPunct="1">
              <a:lnSpc>
                <a:spcPct val="90000"/>
              </a:lnSpc>
              <a:spcBef>
                <a:spcPct val="20000"/>
              </a:spcBef>
              <a:buClr>
                <a:srgbClr val="5F5F5F"/>
              </a:buClr>
              <a:buSzPct val="65000"/>
              <a:defRPr/>
            </a:pPr>
            <a:r>
              <a:rPr kumimoji="1" lang="en-US" altLang="zh-TW" sz="2900" kern="0" dirty="0">
                <a:solidFill>
                  <a:srgbClr val="000000"/>
                </a:solidFill>
                <a:latin typeface="標楷體" pitchFamily="65" charset="-120"/>
                <a:ea typeface="標楷體" pitchFamily="65" charset="-120"/>
              </a:rPr>
              <a:t>1.</a:t>
            </a:r>
            <a:r>
              <a:rPr kumimoji="1" lang="zh-TW" altLang="en-US" sz="2900" kern="0" dirty="0">
                <a:solidFill>
                  <a:srgbClr val="000000"/>
                </a:solidFill>
                <a:latin typeface="標楷體" pitchFamily="65" charset="-120"/>
                <a:ea typeface="標楷體" pitchFamily="65" charset="-120"/>
              </a:rPr>
              <a:t>相信自己並沒有犯錯</a:t>
            </a:r>
          </a:p>
          <a:p>
            <a:pPr eaLnBrk="1" hangingPunct="1">
              <a:lnSpc>
                <a:spcPct val="90000"/>
              </a:lnSpc>
              <a:spcBef>
                <a:spcPct val="20000"/>
              </a:spcBef>
              <a:buClr>
                <a:srgbClr val="5F5F5F"/>
              </a:buClr>
              <a:buSzPct val="65000"/>
              <a:defRPr/>
            </a:pPr>
            <a:r>
              <a:rPr kumimoji="1" lang="en-US" altLang="zh-TW" sz="2900" kern="0" dirty="0">
                <a:solidFill>
                  <a:srgbClr val="000000"/>
                </a:solidFill>
                <a:latin typeface="標楷體" pitchFamily="65" charset="-120"/>
                <a:ea typeface="標楷體" pitchFamily="65" charset="-120"/>
              </a:rPr>
              <a:t>2.</a:t>
            </a:r>
            <a:r>
              <a:rPr kumimoji="1" lang="zh-TW" altLang="en-US" sz="2900" kern="0" dirty="0">
                <a:solidFill>
                  <a:srgbClr val="000000"/>
                </a:solidFill>
                <a:latin typeface="標楷體" pitchFamily="65" charset="-120"/>
                <a:ea typeface="標楷體" pitchFamily="65" charset="-120"/>
              </a:rPr>
              <a:t>找個信任的人陪伴 </a:t>
            </a:r>
          </a:p>
          <a:p>
            <a:pPr eaLnBrk="1" hangingPunct="1">
              <a:lnSpc>
                <a:spcPct val="90000"/>
              </a:lnSpc>
              <a:spcBef>
                <a:spcPct val="20000"/>
              </a:spcBef>
              <a:buClr>
                <a:srgbClr val="5F5F5F"/>
              </a:buClr>
              <a:buSzPct val="65000"/>
              <a:defRPr/>
            </a:pPr>
            <a:r>
              <a:rPr kumimoji="1" lang="en-US" altLang="zh-TW" sz="2900" kern="0" dirty="0">
                <a:solidFill>
                  <a:srgbClr val="000000"/>
                </a:solidFill>
                <a:latin typeface="標楷體" pitchFamily="65" charset="-120"/>
                <a:ea typeface="標楷體" pitchFamily="65" charset="-120"/>
              </a:rPr>
              <a:t>3.</a:t>
            </a:r>
            <a:r>
              <a:rPr kumimoji="1" lang="zh-TW" altLang="en-US" sz="2900" kern="0" dirty="0">
                <a:solidFill>
                  <a:srgbClr val="000000"/>
                </a:solidFill>
                <a:latin typeface="標楷體" pitchFamily="65" charset="-120"/>
                <a:ea typeface="標楷體" pitchFamily="65" charset="-120"/>
              </a:rPr>
              <a:t>保持現場</a:t>
            </a:r>
            <a:r>
              <a:rPr kumimoji="1" lang="en-US" altLang="zh-TW" sz="2900" kern="0" dirty="0">
                <a:solidFill>
                  <a:srgbClr val="000000"/>
                </a:solidFill>
                <a:latin typeface="標楷體" pitchFamily="65" charset="-120"/>
                <a:ea typeface="標楷體" pitchFamily="65" charset="-120"/>
              </a:rPr>
              <a:t>,</a:t>
            </a:r>
            <a:r>
              <a:rPr kumimoji="1" lang="zh-TW" altLang="en-US" sz="2900" kern="0" dirty="0">
                <a:solidFill>
                  <a:srgbClr val="000000"/>
                </a:solidFill>
                <a:latin typeface="標楷體" pitchFamily="65" charset="-120"/>
                <a:ea typeface="標楷體" pitchFamily="65" charset="-120"/>
              </a:rPr>
              <a:t>打</a:t>
            </a:r>
            <a:r>
              <a:rPr kumimoji="1" lang="en-US" altLang="zh-TW" sz="2900" kern="0" dirty="0">
                <a:solidFill>
                  <a:srgbClr val="000000"/>
                </a:solidFill>
                <a:latin typeface="標楷體" pitchFamily="65" charset="-120"/>
                <a:ea typeface="標楷體" pitchFamily="65" charset="-120"/>
              </a:rPr>
              <a:t>113</a:t>
            </a:r>
            <a:r>
              <a:rPr kumimoji="1" lang="zh-TW" altLang="en-US" sz="2900" kern="0" dirty="0" smtClean="0">
                <a:solidFill>
                  <a:srgbClr val="000000"/>
                </a:solidFill>
                <a:latin typeface="標楷體" pitchFamily="65" charset="-120"/>
                <a:ea typeface="標楷體" pitchFamily="65" charset="-120"/>
              </a:rPr>
              <a:t>專線</a:t>
            </a:r>
            <a:r>
              <a:rPr kumimoji="1" lang="en-US" altLang="zh-TW" sz="2900" kern="0" dirty="0" smtClean="0">
                <a:solidFill>
                  <a:srgbClr val="000000"/>
                </a:solidFill>
                <a:latin typeface="Arial"/>
                <a:ea typeface="新細明體"/>
              </a:rPr>
              <a:t> </a:t>
            </a:r>
            <a:endParaRPr kumimoji="1" lang="en-US" altLang="zh-TW" sz="2900" kern="0" dirty="0">
              <a:solidFill>
                <a:srgbClr val="000000"/>
              </a:solidFill>
              <a:latin typeface="Arial"/>
              <a:ea typeface="新細明體"/>
            </a:endParaRPr>
          </a:p>
          <a:p>
            <a:pPr eaLnBrk="1" hangingPunct="1">
              <a:lnSpc>
                <a:spcPct val="90000"/>
              </a:lnSpc>
              <a:spcBef>
                <a:spcPct val="20000"/>
              </a:spcBef>
              <a:buClr>
                <a:srgbClr val="5F5F5F"/>
              </a:buClr>
              <a:buSzPct val="65000"/>
              <a:defRPr/>
            </a:pPr>
            <a:r>
              <a:rPr kumimoji="1" lang="en-US" altLang="zh-TW" sz="2900" kern="0" dirty="0">
                <a:solidFill>
                  <a:srgbClr val="000000"/>
                </a:solidFill>
                <a:latin typeface="標楷體" pitchFamily="65" charset="-120"/>
                <a:ea typeface="標楷體" pitchFamily="65" charset="-120"/>
              </a:rPr>
              <a:t>4.</a:t>
            </a:r>
            <a:r>
              <a:rPr kumimoji="1" lang="zh-TW" altLang="en-US" sz="2900" kern="0" dirty="0">
                <a:solidFill>
                  <a:srgbClr val="000000"/>
                </a:solidFill>
                <a:latin typeface="標楷體" pitchFamily="65" charset="-120"/>
                <a:ea typeface="標楷體" pitchFamily="65" charset="-120"/>
              </a:rPr>
              <a:t>急診就醫驗傷 </a:t>
            </a:r>
            <a:r>
              <a:rPr kumimoji="1" lang="en-US" altLang="zh-TW" sz="2900" kern="0" dirty="0">
                <a:solidFill>
                  <a:srgbClr val="000000"/>
                </a:solidFill>
                <a:latin typeface="標楷體" pitchFamily="65" charset="-120"/>
                <a:ea typeface="標楷體" pitchFamily="65" charset="-120"/>
              </a:rPr>
              <a:t>,</a:t>
            </a:r>
            <a:r>
              <a:rPr kumimoji="1" lang="zh-TW" altLang="en-US" sz="2900" kern="0" dirty="0">
                <a:solidFill>
                  <a:srgbClr val="000000"/>
                </a:solidFill>
                <a:latin typeface="標楷體" pitchFamily="65" charset="-120"/>
                <a:ea typeface="標楷體" pitchFamily="65" charset="-120"/>
              </a:rPr>
              <a:t>不要清洗身體</a:t>
            </a:r>
          </a:p>
          <a:p>
            <a:pPr eaLnBrk="1" hangingPunct="1">
              <a:lnSpc>
                <a:spcPct val="90000"/>
              </a:lnSpc>
              <a:spcBef>
                <a:spcPct val="20000"/>
              </a:spcBef>
              <a:buClr>
                <a:srgbClr val="5F5F5F"/>
              </a:buClr>
              <a:buSzPct val="65000"/>
              <a:defRPr/>
            </a:pPr>
            <a:endParaRPr kumimoji="1" lang="zh-TW" altLang="en-US" sz="2900" kern="0" dirty="0">
              <a:solidFill>
                <a:srgbClr val="000000"/>
              </a:solidFill>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Grp="1" noChangeArrowheads="1"/>
          </p:cNvSpPr>
          <p:nvPr>
            <p:ph type="ctrTitle"/>
          </p:nvPr>
        </p:nvSpPr>
        <p:spPr>
          <a:xfrm>
            <a:off x="497205" y="320040"/>
            <a:ext cx="8149590" cy="1325880"/>
          </a:xfrm>
          <a:solidFill>
            <a:schemeClr val="accent2">
              <a:lumMod val="40000"/>
              <a:lumOff val="60000"/>
            </a:schemeClr>
          </a:solidFill>
          <a:ln w="28575">
            <a:solidFill>
              <a:schemeClr val="accent2">
                <a:lumMod val="60000"/>
                <a:lumOff val="40000"/>
              </a:schemeClr>
            </a:solidFill>
            <a:prstDash val="lgDash"/>
          </a:ln>
          <a:effectLst>
            <a:glow rad="228600">
              <a:schemeClr val="accent2">
                <a:satMod val="175000"/>
                <a:alpha val="40000"/>
              </a:schemeClr>
            </a:glow>
          </a:effectLst>
        </p:spPr>
        <p:txBody>
          <a:bodyPr vert="horz" lIns="0" tIns="0" rIns="0" bIns="0" rtlCol="0" anchor="ctr" anchorCtr="0">
            <a:normAutofit/>
          </a:bodyPr>
          <a:lstStyle/>
          <a:p>
            <a:pPr>
              <a:lnSpc>
                <a:spcPct val="95000"/>
              </a:lnSpc>
              <a:defRPr/>
            </a:pPr>
            <a:r>
              <a:rPr lang="zh-TW" altLang="en-US" sz="4300" dirty="0" smtClean="0">
                <a:solidFill>
                  <a:srgbClr val="000000"/>
                </a:solidFill>
                <a:latin typeface="華康竹風體W4" pitchFamily="65" charset="-120"/>
                <a:ea typeface="華康竹風體W4" pitchFamily="65" charset="-120"/>
              </a:rPr>
              <a:t>校園發生性侵害與性騷擾事件</a:t>
            </a:r>
          </a:p>
        </p:txBody>
      </p:sp>
      <p:sp>
        <p:nvSpPr>
          <p:cNvPr id="3075" name="Text Box 4"/>
          <p:cNvSpPr txBox="1">
            <a:spLocks noChangeArrowheads="1"/>
          </p:cNvSpPr>
          <p:nvPr/>
        </p:nvSpPr>
        <p:spPr bwMode="auto">
          <a:xfrm>
            <a:off x="497205" y="1645920"/>
            <a:ext cx="8149590" cy="34794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Times New Roman" charset="0"/>
              </a:defRPr>
            </a:lvl1pPr>
            <a:lvl2pPr indent="-34290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marL="102870" lvl="1" indent="0" eaLnBrk="1" hangingPunct="1">
              <a:lnSpc>
                <a:spcPct val="95000"/>
              </a:lnSpc>
              <a:buClr>
                <a:srgbClr val="000000"/>
              </a:buClr>
              <a:buSzPct val="100000"/>
              <a:defRPr/>
            </a:pPr>
            <a:endParaRPr lang="en-US" altLang="zh-TW" sz="4400" kern="0" dirty="0" smtClean="0">
              <a:solidFill>
                <a:srgbClr val="000000"/>
              </a:solidFill>
              <a:latin typeface="Arial" charset="0"/>
              <a:ea typeface="雅坊美工12" pitchFamily="49" charset="-120"/>
              <a:cs typeface="+mj-cs"/>
            </a:endParaRPr>
          </a:p>
          <a:p>
            <a:pPr marL="102870" lvl="1" indent="0" algn="ctr" eaLnBrk="1" hangingPunct="1">
              <a:lnSpc>
                <a:spcPct val="95000"/>
              </a:lnSpc>
              <a:buClr>
                <a:srgbClr val="000000"/>
              </a:buClr>
              <a:buSzPct val="100000"/>
              <a:defRPr/>
            </a:pPr>
            <a:r>
              <a:rPr lang="zh-TW" altLang="en-US" sz="4400" kern="0" dirty="0">
                <a:solidFill>
                  <a:srgbClr val="FF0000"/>
                </a:solidFill>
                <a:latin typeface="Arial" charset="0"/>
                <a:ea typeface="雅坊美工12" pitchFamily="49" charset="-120"/>
                <a:cs typeface="+mj-cs"/>
              </a:rPr>
              <a:t/>
            </a:r>
            <a:br>
              <a:rPr lang="zh-TW" altLang="en-US" sz="4400" kern="0" dirty="0">
                <a:solidFill>
                  <a:srgbClr val="FF0000"/>
                </a:solidFill>
                <a:latin typeface="Arial" charset="0"/>
                <a:ea typeface="雅坊美工12" pitchFamily="49" charset="-120"/>
                <a:cs typeface="+mj-cs"/>
              </a:rPr>
            </a:br>
            <a:r>
              <a:rPr lang="zh-TW" altLang="en-US" sz="5900" kern="0" dirty="0">
                <a:solidFill>
                  <a:srgbClr val="FF0000"/>
                </a:solidFill>
                <a:latin typeface="Arial" charset="0"/>
                <a:ea typeface="雅坊美工12" pitchFamily="49" charset="-120"/>
                <a:cs typeface="+mj-cs"/>
              </a:rPr>
              <a:t>   </a:t>
            </a:r>
            <a:r>
              <a:rPr lang="zh-TW" altLang="en-US" sz="5900" kern="0" dirty="0" smtClean="0">
                <a:solidFill>
                  <a:srgbClr val="FF0000"/>
                </a:solidFill>
                <a:latin typeface="Arial" charset="0"/>
                <a:ea typeface="雅坊美工12" pitchFamily="49" charset="-120"/>
                <a:cs typeface="+mj-cs"/>
              </a:rPr>
              <a:t>學生該怎麼辦？</a:t>
            </a:r>
            <a:endParaRPr lang="en-US" altLang="zh-TW" sz="5900" kern="0" dirty="0" smtClean="0">
              <a:solidFill>
                <a:srgbClr val="FF0000"/>
              </a:solidFill>
              <a:latin typeface="Arial" charset="0"/>
              <a:ea typeface="雅坊美工12" pitchFamily="49" charset="-120"/>
              <a:cs typeface="+mj-cs"/>
            </a:endParaRPr>
          </a:p>
          <a:p>
            <a:pPr marL="102870" lvl="1" indent="0" algn="ctr" eaLnBrk="1" hangingPunct="1">
              <a:lnSpc>
                <a:spcPct val="95000"/>
              </a:lnSpc>
              <a:buClr>
                <a:srgbClr val="000000"/>
              </a:buClr>
              <a:buSzPct val="100000"/>
              <a:defRPr/>
            </a:pPr>
            <a:r>
              <a:rPr lang="en-US" altLang="zh-TW" sz="5900" kern="0" dirty="0">
                <a:solidFill>
                  <a:srgbClr val="FF0000"/>
                </a:solidFill>
                <a:latin typeface="Arial" charset="0"/>
                <a:ea typeface="雅坊美工12" pitchFamily="49" charset="-120"/>
                <a:cs typeface="+mj-cs"/>
              </a:rPr>
              <a:t> </a:t>
            </a:r>
            <a:r>
              <a:rPr lang="en-US" altLang="zh-TW" sz="5900" kern="0" dirty="0" smtClean="0">
                <a:solidFill>
                  <a:srgbClr val="FF0000"/>
                </a:solidFill>
                <a:latin typeface="Arial" charset="0"/>
                <a:ea typeface="雅坊美工12" pitchFamily="49" charset="-120"/>
                <a:cs typeface="+mj-cs"/>
              </a:rPr>
              <a:t>  </a:t>
            </a:r>
            <a:r>
              <a:rPr lang="zh-TW" altLang="en-US" sz="5900" kern="0" dirty="0" smtClean="0">
                <a:solidFill>
                  <a:srgbClr val="FF0000"/>
                </a:solidFill>
                <a:latin typeface="Arial" charset="0"/>
                <a:ea typeface="雅坊美工12" pitchFamily="49" charset="-120"/>
                <a:cs typeface="+mj-cs"/>
              </a:rPr>
              <a:t>學校會做些什麼？</a:t>
            </a:r>
            <a:endParaRPr lang="en-US" altLang="zh-TW" sz="5900" kern="0" dirty="0" smtClean="0">
              <a:solidFill>
                <a:srgbClr val="FF0000"/>
              </a:solidFill>
              <a:latin typeface="Arial" charset="0"/>
              <a:ea typeface="雅坊美工12" pitchFamily="49" charset="-120"/>
              <a:cs typeface="+mj-cs"/>
            </a:endParaRPr>
          </a:p>
          <a:p>
            <a:pPr lvl="1" eaLnBrk="1" hangingPunct="1">
              <a:lnSpc>
                <a:spcPct val="95000"/>
              </a:lnSpc>
              <a:buClr>
                <a:srgbClr val="000000"/>
              </a:buClr>
              <a:buSzPct val="100000"/>
              <a:buFontTx/>
              <a:buChar char="•"/>
              <a:defRPr/>
            </a:pPr>
            <a:endParaRPr lang="en-US" altLang="zh-TW" sz="3200" dirty="0" smtClean="0">
              <a:solidFill>
                <a:srgbClr val="FF0000"/>
              </a:solidFill>
              <a:latin typeface="Arial" charset="0"/>
              <a:ea typeface="新細明體" pitchFamily="18" charset="-12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p:cNvSpPr>
            <a:spLocks noGrp="1" noChangeArrowheads="1"/>
          </p:cNvSpPr>
          <p:nvPr>
            <p:ph type="ctrTitle"/>
          </p:nvPr>
        </p:nvSpPr>
        <p:spPr>
          <a:xfrm>
            <a:off x="497205" y="320040"/>
            <a:ext cx="8149590" cy="1325880"/>
          </a:xfrm>
          <a:solidFill>
            <a:schemeClr val="accent2">
              <a:lumMod val="40000"/>
              <a:lumOff val="60000"/>
            </a:schemeClr>
          </a:solidFill>
          <a:ln w="28575">
            <a:solidFill>
              <a:schemeClr val="accent2">
                <a:lumMod val="60000"/>
                <a:lumOff val="40000"/>
              </a:schemeClr>
            </a:solidFill>
            <a:prstDash val="lgDash"/>
          </a:ln>
          <a:effectLst>
            <a:glow rad="228600">
              <a:schemeClr val="accent2">
                <a:satMod val="175000"/>
                <a:alpha val="40000"/>
              </a:schemeClr>
            </a:glow>
          </a:effectLst>
        </p:spPr>
        <p:txBody>
          <a:bodyPr vert="horz" lIns="0" tIns="0" rIns="0" bIns="0" rtlCol="0" anchor="ctr" anchorCtr="0">
            <a:normAutofit/>
          </a:bodyPr>
          <a:lstStyle/>
          <a:p>
            <a:pPr>
              <a:lnSpc>
                <a:spcPct val="95000"/>
              </a:lnSpc>
              <a:defRPr/>
            </a:pPr>
            <a:r>
              <a:rPr lang="zh-TW" altLang="en-US" sz="4300" dirty="0" smtClean="0">
                <a:solidFill>
                  <a:srgbClr val="000000"/>
                </a:solidFill>
                <a:latin typeface="華康竹風體W4" pitchFamily="65" charset="-120"/>
                <a:ea typeface="華康竹風體W4" pitchFamily="65" charset="-120"/>
              </a:rPr>
              <a:t>如果身邊的人遇到性騷擾，</a:t>
            </a:r>
            <a:r>
              <a:rPr lang="en-US" altLang="zh-TW" sz="4300" dirty="0" smtClean="0">
                <a:solidFill>
                  <a:srgbClr val="000000"/>
                </a:solidFill>
                <a:latin typeface="華康竹風體W4" pitchFamily="65" charset="-120"/>
                <a:ea typeface="華康竹風體W4" pitchFamily="65" charset="-120"/>
              </a:rPr>
              <a:t/>
            </a:r>
            <a:br>
              <a:rPr lang="en-US" altLang="zh-TW" sz="4300" dirty="0" smtClean="0">
                <a:solidFill>
                  <a:srgbClr val="000000"/>
                </a:solidFill>
                <a:latin typeface="華康竹風體W4" pitchFamily="65" charset="-120"/>
                <a:ea typeface="華康竹風體W4" pitchFamily="65" charset="-120"/>
              </a:rPr>
            </a:br>
            <a:r>
              <a:rPr lang="zh-TW" altLang="en-US" sz="4300" dirty="0" smtClean="0">
                <a:solidFill>
                  <a:srgbClr val="000000"/>
                </a:solidFill>
                <a:latin typeface="華康竹風體W4" pitchFamily="65" charset="-120"/>
                <a:ea typeface="華康竹風體W4" pitchFamily="65" charset="-120"/>
              </a:rPr>
              <a:t>我們能夠作些什麼呢？</a:t>
            </a:r>
          </a:p>
        </p:txBody>
      </p:sp>
      <p:sp>
        <p:nvSpPr>
          <p:cNvPr id="3075" name="Text Box 4"/>
          <p:cNvSpPr txBox="1">
            <a:spLocks noChangeArrowheads="1"/>
          </p:cNvSpPr>
          <p:nvPr/>
        </p:nvSpPr>
        <p:spPr bwMode="auto">
          <a:xfrm>
            <a:off x="497205" y="1645920"/>
            <a:ext cx="8149590" cy="561384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Times New Roman" charset="0"/>
              </a:defRPr>
            </a:lvl1pPr>
            <a:lvl2pPr indent="-34290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lvl="1" eaLnBrk="1" hangingPunct="1">
              <a:lnSpc>
                <a:spcPct val="95000"/>
              </a:lnSpc>
              <a:buClr>
                <a:srgbClr val="000000"/>
              </a:buClr>
              <a:buSzPct val="100000"/>
              <a:buFontTx/>
              <a:buChar char="•"/>
              <a:defRPr/>
            </a:pPr>
            <a:endParaRPr lang="en-US" altLang="zh-TW" sz="3600" kern="0" dirty="0" smtClean="0">
              <a:solidFill>
                <a:srgbClr val="000000"/>
              </a:solidFill>
              <a:latin typeface="標楷體" pitchFamily="65" charset="-120"/>
              <a:ea typeface="標楷體" pitchFamily="65" charset="-120"/>
              <a:cs typeface="+mj-cs"/>
            </a:endParaRPr>
          </a:p>
          <a:p>
            <a:pPr lvl="1" eaLnBrk="1" hangingPunct="1">
              <a:lnSpc>
                <a:spcPct val="95000"/>
              </a:lnSpc>
              <a:buClr>
                <a:srgbClr val="000000"/>
              </a:buClr>
              <a:buSzPct val="100000"/>
              <a:buFontTx/>
              <a:buChar char="•"/>
              <a:defRPr/>
            </a:pPr>
            <a:r>
              <a:rPr lang="zh-TW" altLang="en-US" sz="3600" kern="0" dirty="0" smtClean="0">
                <a:solidFill>
                  <a:srgbClr val="000000"/>
                </a:solidFill>
                <a:latin typeface="標楷體" pitchFamily="65" charset="-120"/>
                <a:ea typeface="標楷體" pitchFamily="65" charset="-120"/>
                <a:cs typeface="+mj-cs"/>
              </a:rPr>
              <a:t>這時候</a:t>
            </a:r>
            <a:r>
              <a:rPr lang="zh-TW" altLang="en-US" sz="3600" kern="0" dirty="0">
                <a:solidFill>
                  <a:srgbClr val="000000"/>
                </a:solidFill>
                <a:latin typeface="標楷體" pitchFamily="65" charset="-120"/>
                <a:ea typeface="標楷體" pitchFamily="65" charset="-120"/>
                <a:cs typeface="+mj-cs"/>
              </a:rPr>
              <a:t>最重要的是不要成為情境中的共犯，例如當有人針對在場者的身體特徵開黃腔，因而讓當事人不舒服，那我們就不應該為了怕「破壞氣氛」因而跟著起鬨，甚至我們是可以出面制止騷擾的言語及行為的</a:t>
            </a:r>
            <a:r>
              <a:rPr lang="zh-TW" altLang="en-US" sz="3600" kern="0" dirty="0" smtClean="0">
                <a:solidFill>
                  <a:srgbClr val="000000"/>
                </a:solidFill>
                <a:latin typeface="標楷體" pitchFamily="65" charset="-120"/>
                <a:ea typeface="標楷體" pitchFamily="65" charset="-120"/>
                <a:cs typeface="+mj-cs"/>
              </a:rPr>
              <a:t>。</a:t>
            </a:r>
            <a:endParaRPr lang="en-US" altLang="zh-TW" sz="3600" kern="0" dirty="0" smtClean="0">
              <a:solidFill>
                <a:srgbClr val="000000"/>
              </a:solidFill>
              <a:latin typeface="標楷體" pitchFamily="65" charset="-120"/>
              <a:ea typeface="標楷體" pitchFamily="65" charset="-120"/>
              <a:cs typeface="+mj-cs"/>
            </a:endParaRPr>
          </a:p>
          <a:p>
            <a:pPr lvl="1" eaLnBrk="1" hangingPunct="1">
              <a:lnSpc>
                <a:spcPct val="95000"/>
              </a:lnSpc>
              <a:buClr>
                <a:srgbClr val="000000"/>
              </a:buClr>
              <a:buSzPct val="100000"/>
              <a:buFontTx/>
              <a:buChar char="•"/>
              <a:defRPr/>
            </a:pPr>
            <a:endParaRPr lang="en-US" altLang="zh-TW" sz="3200" kern="0" dirty="0">
              <a:solidFill>
                <a:srgbClr val="000000"/>
              </a:solidFill>
              <a:latin typeface="標楷體" pitchFamily="65" charset="-120"/>
              <a:ea typeface="標楷體" pitchFamily="65" charset="-120"/>
              <a:cs typeface="+mj-cs"/>
            </a:endParaRPr>
          </a:p>
          <a:p>
            <a:pPr lvl="1" eaLnBrk="1" hangingPunct="1">
              <a:lnSpc>
                <a:spcPct val="95000"/>
              </a:lnSpc>
              <a:buClr>
                <a:srgbClr val="000000"/>
              </a:buClr>
              <a:buSzPct val="100000"/>
              <a:buFontTx/>
              <a:buChar char="•"/>
              <a:defRPr/>
            </a:pPr>
            <a:endParaRPr lang="en-US" altLang="zh-TW" sz="3200" kern="0" dirty="0" smtClean="0">
              <a:solidFill>
                <a:srgbClr val="000000"/>
              </a:solidFill>
              <a:latin typeface="標楷體" pitchFamily="65" charset="-120"/>
              <a:ea typeface="標楷體" pitchFamily="65" charset="-120"/>
              <a:cs typeface="+mj-cs"/>
            </a:endParaRPr>
          </a:p>
          <a:p>
            <a:pPr lvl="1" eaLnBrk="1" hangingPunct="1">
              <a:lnSpc>
                <a:spcPct val="95000"/>
              </a:lnSpc>
              <a:buClr>
                <a:srgbClr val="000000"/>
              </a:buClr>
              <a:buSzPct val="100000"/>
              <a:buFontTx/>
              <a:buChar char="•"/>
              <a:defRPr/>
            </a:pPr>
            <a:endParaRPr lang="en-US" altLang="zh-TW" sz="3200" kern="0" dirty="0">
              <a:solidFill>
                <a:srgbClr val="000000"/>
              </a:solidFill>
              <a:latin typeface="標楷體" pitchFamily="65" charset="-120"/>
              <a:ea typeface="標楷體" pitchFamily="65" charset="-120"/>
              <a:cs typeface="+mj-cs"/>
            </a:endParaRPr>
          </a:p>
          <a:p>
            <a:pPr lvl="1" eaLnBrk="1" hangingPunct="1">
              <a:lnSpc>
                <a:spcPct val="95000"/>
              </a:lnSpc>
              <a:buClr>
                <a:srgbClr val="000000"/>
              </a:buClr>
              <a:buSzPct val="100000"/>
              <a:buFontTx/>
              <a:buChar char="•"/>
              <a:defRPr/>
            </a:pPr>
            <a:endParaRPr lang="en-US" altLang="zh-TW" sz="3200" kern="0" dirty="0" smtClean="0">
              <a:solidFill>
                <a:srgbClr val="000000"/>
              </a:solidFill>
              <a:latin typeface="標楷體" pitchFamily="65" charset="-120"/>
              <a:ea typeface="標楷體" pitchFamily="65" charset="-120"/>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p:cNvSpPr>
            <a:spLocks noGrp="1" noChangeArrowheads="1"/>
          </p:cNvSpPr>
          <p:nvPr>
            <p:ph type="ctrTitle"/>
          </p:nvPr>
        </p:nvSpPr>
        <p:spPr>
          <a:xfrm>
            <a:off x="497205" y="320040"/>
            <a:ext cx="8149590" cy="1325880"/>
          </a:xfrm>
          <a:solidFill>
            <a:schemeClr val="accent2">
              <a:lumMod val="40000"/>
              <a:lumOff val="60000"/>
            </a:schemeClr>
          </a:solidFill>
          <a:ln w="28575">
            <a:solidFill>
              <a:schemeClr val="accent2">
                <a:lumMod val="60000"/>
                <a:lumOff val="40000"/>
              </a:schemeClr>
            </a:solidFill>
            <a:prstDash val="lgDash"/>
          </a:ln>
          <a:effectLst>
            <a:glow rad="228600">
              <a:schemeClr val="accent2">
                <a:satMod val="175000"/>
                <a:alpha val="40000"/>
              </a:schemeClr>
            </a:glow>
          </a:effectLst>
        </p:spPr>
        <p:txBody>
          <a:bodyPr vert="horz" lIns="0" tIns="0" rIns="0" bIns="0" rtlCol="0" anchor="ctr" anchorCtr="0">
            <a:normAutofit/>
          </a:bodyPr>
          <a:lstStyle/>
          <a:p>
            <a:pPr>
              <a:lnSpc>
                <a:spcPct val="95000"/>
              </a:lnSpc>
              <a:defRPr/>
            </a:pPr>
            <a:r>
              <a:rPr lang="zh-TW" altLang="en-US" sz="4300" dirty="0" smtClean="0">
                <a:solidFill>
                  <a:srgbClr val="000000"/>
                </a:solidFill>
                <a:latin typeface="華康竹風體W4" pitchFamily="65" charset="-120"/>
                <a:ea typeface="華康竹風體W4" pitchFamily="65" charset="-120"/>
              </a:rPr>
              <a:t>如果身邊的人遇到性騷擾，</a:t>
            </a:r>
            <a:r>
              <a:rPr lang="en-US" altLang="zh-TW" sz="4300" dirty="0" smtClean="0">
                <a:solidFill>
                  <a:srgbClr val="000000"/>
                </a:solidFill>
                <a:latin typeface="華康竹風體W4" pitchFamily="65" charset="-120"/>
                <a:ea typeface="華康竹風體W4" pitchFamily="65" charset="-120"/>
              </a:rPr>
              <a:t/>
            </a:r>
            <a:br>
              <a:rPr lang="en-US" altLang="zh-TW" sz="4300" dirty="0" smtClean="0">
                <a:solidFill>
                  <a:srgbClr val="000000"/>
                </a:solidFill>
                <a:latin typeface="華康竹風體W4" pitchFamily="65" charset="-120"/>
                <a:ea typeface="華康竹風體W4" pitchFamily="65" charset="-120"/>
              </a:rPr>
            </a:br>
            <a:r>
              <a:rPr lang="zh-TW" altLang="en-US" sz="4300" dirty="0" smtClean="0">
                <a:solidFill>
                  <a:srgbClr val="000000"/>
                </a:solidFill>
                <a:latin typeface="華康竹風體W4" pitchFamily="65" charset="-120"/>
                <a:ea typeface="華康竹風體W4" pitchFamily="65" charset="-120"/>
              </a:rPr>
              <a:t>我們能夠作些什麼呢？</a:t>
            </a:r>
          </a:p>
        </p:txBody>
      </p:sp>
      <p:sp>
        <p:nvSpPr>
          <p:cNvPr id="3075" name="Text Box 4"/>
          <p:cNvSpPr txBox="1">
            <a:spLocks noChangeArrowheads="1"/>
          </p:cNvSpPr>
          <p:nvPr/>
        </p:nvSpPr>
        <p:spPr bwMode="auto">
          <a:xfrm>
            <a:off x="497205" y="1645920"/>
            <a:ext cx="8149590" cy="52045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Times New Roman" charset="0"/>
              </a:defRPr>
            </a:lvl1pPr>
            <a:lvl2pPr indent="-34290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marL="102870" lvl="1" indent="0" eaLnBrk="1" hangingPunct="1">
              <a:lnSpc>
                <a:spcPct val="95000"/>
              </a:lnSpc>
              <a:buClr>
                <a:srgbClr val="000000"/>
              </a:buClr>
              <a:buSzPct val="100000"/>
              <a:defRPr/>
            </a:pPr>
            <a:endParaRPr lang="en-US" altLang="zh-TW" sz="3200" kern="0" dirty="0" smtClean="0">
              <a:solidFill>
                <a:srgbClr val="000000"/>
              </a:solidFill>
              <a:latin typeface="標楷體" pitchFamily="65" charset="-120"/>
              <a:ea typeface="標楷體" pitchFamily="65" charset="-120"/>
              <a:cs typeface="+mj-cs"/>
            </a:endParaRPr>
          </a:p>
          <a:p>
            <a:pPr marL="102870" lvl="1" indent="0" eaLnBrk="1" hangingPunct="1">
              <a:lnSpc>
                <a:spcPct val="95000"/>
              </a:lnSpc>
              <a:buClr>
                <a:srgbClr val="000000"/>
              </a:buClr>
              <a:buSzPct val="100000"/>
              <a:defRPr/>
            </a:pPr>
            <a:r>
              <a:rPr lang="zh-TW" altLang="en-US" sz="3600" kern="0" dirty="0" smtClean="0">
                <a:solidFill>
                  <a:srgbClr val="000000"/>
                </a:solidFill>
                <a:latin typeface="標楷體" pitchFamily="65" charset="-120"/>
                <a:ea typeface="標楷體" pitchFamily="65" charset="-120"/>
                <a:cs typeface="+mj-cs"/>
              </a:rPr>
              <a:t>如果事後受害者來向我們陳述，我們更要小心不要落入「責怪受害者」的迷思之中，去質疑受害者的特質與行為，或是懷疑受害者的認定標準。畢竟每個人都有不同的身體界線與感覺，我們應該給予信任與支持。</a:t>
            </a:r>
            <a:endParaRPr lang="en-US" altLang="zh-TW" sz="3600" kern="0" dirty="0" smtClean="0">
              <a:solidFill>
                <a:srgbClr val="000000"/>
              </a:solidFill>
              <a:latin typeface="標楷體" pitchFamily="65" charset="-120"/>
              <a:ea typeface="標楷體" pitchFamily="65" charset="-120"/>
              <a:cs typeface="+mj-cs"/>
            </a:endParaRPr>
          </a:p>
          <a:p>
            <a:pPr marL="102870" lvl="1" indent="0" eaLnBrk="1" hangingPunct="1">
              <a:lnSpc>
                <a:spcPct val="95000"/>
              </a:lnSpc>
              <a:buClr>
                <a:srgbClr val="000000"/>
              </a:buClr>
              <a:buSzPct val="100000"/>
              <a:defRPr/>
            </a:pPr>
            <a:endParaRPr lang="en-US" altLang="zh-TW" sz="3200" kern="0" dirty="0">
              <a:solidFill>
                <a:srgbClr val="000000"/>
              </a:solidFill>
              <a:latin typeface="標楷體" pitchFamily="65" charset="-120"/>
              <a:ea typeface="標楷體" pitchFamily="65" charset="-120"/>
              <a:cs typeface="+mj-cs"/>
            </a:endParaRPr>
          </a:p>
          <a:p>
            <a:pPr marL="102870" lvl="1" indent="0" eaLnBrk="1" hangingPunct="1">
              <a:lnSpc>
                <a:spcPct val="95000"/>
              </a:lnSpc>
              <a:buClr>
                <a:srgbClr val="000000"/>
              </a:buClr>
              <a:buSzPct val="100000"/>
              <a:defRPr/>
            </a:pPr>
            <a:endParaRPr lang="en-US" altLang="zh-TW" sz="3200" kern="0" dirty="0" smtClean="0">
              <a:solidFill>
                <a:srgbClr val="000000"/>
              </a:solidFill>
              <a:latin typeface="標楷體" pitchFamily="65" charset="-120"/>
              <a:ea typeface="標楷體" pitchFamily="65" charset="-120"/>
              <a:cs typeface="+mj-cs"/>
            </a:endParaRPr>
          </a:p>
          <a:p>
            <a:pPr marL="102870" lvl="1" indent="0" eaLnBrk="1" hangingPunct="1">
              <a:lnSpc>
                <a:spcPct val="95000"/>
              </a:lnSpc>
              <a:buClr>
                <a:srgbClr val="000000"/>
              </a:buClr>
              <a:buSzPct val="100000"/>
              <a:defRPr/>
            </a:pPr>
            <a:endParaRPr lang="en-US" altLang="zh-TW" sz="3200" dirty="0" smtClean="0">
              <a:solidFill>
                <a:srgbClr val="FF0000"/>
              </a:solidFill>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ctrTitle"/>
          </p:nvPr>
        </p:nvSpPr>
        <p:spPr>
          <a:xfrm>
            <a:off x="497205" y="320040"/>
            <a:ext cx="8149590" cy="1230154"/>
          </a:xfrm>
          <a:solidFill>
            <a:schemeClr val="accent2">
              <a:lumMod val="40000"/>
              <a:lumOff val="60000"/>
            </a:schemeClr>
          </a:solidFill>
          <a:ln w="28575">
            <a:solidFill>
              <a:schemeClr val="accent2">
                <a:lumMod val="60000"/>
                <a:lumOff val="40000"/>
              </a:schemeClr>
            </a:solidFill>
            <a:prstDash val="lgDash"/>
          </a:ln>
          <a:effectLst>
            <a:glow rad="228600">
              <a:schemeClr val="accent2">
                <a:satMod val="175000"/>
                <a:alpha val="40000"/>
              </a:schemeClr>
            </a:glow>
          </a:effectLst>
        </p:spPr>
        <p:txBody>
          <a:bodyPr vert="horz" lIns="0" tIns="0" rIns="0" bIns="0" rtlCol="0" anchor="ctr" anchorCtr="0">
            <a:normAutofit/>
          </a:bodyPr>
          <a:lstStyle/>
          <a:p>
            <a:pPr>
              <a:lnSpc>
                <a:spcPct val="95000"/>
              </a:lnSpc>
              <a:defRPr/>
            </a:pPr>
            <a:r>
              <a:rPr lang="zh-TW" altLang="en-US" sz="4300" dirty="0" smtClean="0">
                <a:solidFill>
                  <a:srgbClr val="000000"/>
                </a:solidFill>
                <a:latin typeface="華康竹風體W4" pitchFamily="65" charset="-120"/>
                <a:ea typeface="華康竹風體W4" pitchFamily="65" charset="-120"/>
              </a:rPr>
              <a:t>校園性侵或性騷 學校處理流程 </a:t>
            </a:r>
            <a:endParaRPr lang="en-US" altLang="zh-TW" sz="4300" dirty="0" smtClean="0">
              <a:solidFill>
                <a:srgbClr val="000000"/>
              </a:solidFill>
              <a:latin typeface="華康竹風體W4" pitchFamily="65" charset="-120"/>
              <a:ea typeface="華康竹風體W4" pitchFamily="65" charset="-120"/>
            </a:endParaRPr>
          </a:p>
        </p:txBody>
      </p:sp>
      <p:sp>
        <p:nvSpPr>
          <p:cNvPr id="22531" name="Text Box 4"/>
          <p:cNvSpPr txBox="1">
            <a:spLocks noChangeArrowheads="1"/>
          </p:cNvSpPr>
          <p:nvPr/>
        </p:nvSpPr>
        <p:spPr bwMode="auto">
          <a:xfrm>
            <a:off x="497205" y="1645920"/>
            <a:ext cx="8149590" cy="935641"/>
          </a:xfrm>
          <a:prstGeom prst="rect">
            <a:avLst/>
          </a:prstGeom>
          <a:noFill/>
          <a:ln w="9525">
            <a:noFill/>
            <a:miter lim="800000"/>
            <a:headEnd/>
            <a:tailEnd/>
          </a:ln>
        </p:spPr>
        <p:txBody>
          <a:bodyPr lIns="0" tIns="0" rIns="0" bIns="0">
            <a:spAutoFit/>
          </a:bodyPr>
          <a:lstStyle/>
          <a:p>
            <a:pPr lvl="1" indent="-308610">
              <a:lnSpc>
                <a:spcPct val="95000"/>
              </a:lnSpc>
              <a:buClr>
                <a:srgbClr val="000000"/>
              </a:buClr>
              <a:buSzPct val="100000"/>
              <a:buFontTx/>
              <a:buChar char="•"/>
            </a:pPr>
            <a:r>
              <a:rPr lang="zh-TW" altLang="en-US" sz="3200" dirty="0">
                <a:solidFill>
                  <a:srgbClr val="000000"/>
                </a:solidFill>
                <a:latin typeface="標楷體" pitchFamily="65" charset="-120"/>
                <a:ea typeface="標楷體" pitchFamily="65" charset="-120"/>
              </a:rPr>
              <a:t>◎</a:t>
            </a:r>
            <a:endParaRPr lang="en-US" altLang="zh-TW" sz="3200" dirty="0">
              <a:solidFill>
                <a:srgbClr val="000000"/>
              </a:solidFill>
              <a:latin typeface="Arial" charset="0"/>
              <a:ea typeface="新細明體" pitchFamily="18" charset="-120"/>
            </a:endParaRPr>
          </a:p>
          <a:p>
            <a:pPr lvl="1" indent="-308610">
              <a:lnSpc>
                <a:spcPct val="95000"/>
              </a:lnSpc>
              <a:buClr>
                <a:srgbClr val="000000"/>
              </a:buClr>
              <a:buSzPct val="100000"/>
              <a:buFontTx/>
              <a:buChar char="•"/>
            </a:pPr>
            <a:endParaRPr lang="en-US" altLang="zh-TW" sz="3200" dirty="0">
              <a:solidFill>
                <a:srgbClr val="000000"/>
              </a:solidFill>
              <a:latin typeface="Arial" charset="0"/>
              <a:ea typeface="新細明體" pitchFamily="18" charset="-120"/>
            </a:endParaRPr>
          </a:p>
        </p:txBody>
      </p:sp>
      <p:sp>
        <p:nvSpPr>
          <p:cNvPr id="4" name="手繪多邊形 3"/>
          <p:cNvSpPr/>
          <p:nvPr/>
        </p:nvSpPr>
        <p:spPr>
          <a:xfrm>
            <a:off x="590074" y="1700213"/>
            <a:ext cx="2034540" cy="2347437"/>
          </a:xfrm>
          <a:custGeom>
            <a:avLst/>
            <a:gdLst>
              <a:gd name="connsiteX0" fmla="*/ 0 w 1951568"/>
              <a:gd name="connsiteY0" fmla="*/ 195157 h 2608560"/>
              <a:gd name="connsiteX1" fmla="*/ 195157 w 1951568"/>
              <a:gd name="connsiteY1" fmla="*/ 0 h 2608560"/>
              <a:gd name="connsiteX2" fmla="*/ 1756411 w 1951568"/>
              <a:gd name="connsiteY2" fmla="*/ 0 h 2608560"/>
              <a:gd name="connsiteX3" fmla="*/ 1951568 w 1951568"/>
              <a:gd name="connsiteY3" fmla="*/ 195157 h 2608560"/>
              <a:gd name="connsiteX4" fmla="*/ 1951568 w 1951568"/>
              <a:gd name="connsiteY4" fmla="*/ 2413403 h 2608560"/>
              <a:gd name="connsiteX5" fmla="*/ 1756411 w 1951568"/>
              <a:gd name="connsiteY5" fmla="*/ 2608560 h 2608560"/>
              <a:gd name="connsiteX6" fmla="*/ 195157 w 1951568"/>
              <a:gd name="connsiteY6" fmla="*/ 2608560 h 2608560"/>
              <a:gd name="connsiteX7" fmla="*/ 0 w 1951568"/>
              <a:gd name="connsiteY7" fmla="*/ 2413403 h 2608560"/>
              <a:gd name="connsiteX8" fmla="*/ 0 w 1951568"/>
              <a:gd name="connsiteY8" fmla="*/ 195157 h 2608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51568" h="2608560">
                <a:moveTo>
                  <a:pt x="0" y="195157"/>
                </a:moveTo>
                <a:cubicBezTo>
                  <a:pt x="0" y="87375"/>
                  <a:pt x="87375" y="0"/>
                  <a:pt x="195157" y="0"/>
                </a:cubicBezTo>
                <a:lnTo>
                  <a:pt x="1756411" y="0"/>
                </a:lnTo>
                <a:cubicBezTo>
                  <a:pt x="1864193" y="0"/>
                  <a:pt x="1951568" y="87375"/>
                  <a:pt x="1951568" y="195157"/>
                </a:cubicBezTo>
                <a:lnTo>
                  <a:pt x="1951568" y="2413403"/>
                </a:lnTo>
                <a:cubicBezTo>
                  <a:pt x="1951568" y="2521185"/>
                  <a:pt x="1864193" y="2608560"/>
                  <a:pt x="1756411" y="2608560"/>
                </a:cubicBezTo>
                <a:lnTo>
                  <a:pt x="195157" y="2608560"/>
                </a:lnTo>
                <a:cubicBezTo>
                  <a:pt x="87375" y="2608560"/>
                  <a:pt x="0" y="2521185"/>
                  <a:pt x="0" y="2413403"/>
                </a:cubicBezTo>
                <a:lnTo>
                  <a:pt x="0" y="195157"/>
                </a:lnTo>
                <a:close/>
              </a:path>
            </a:pathLst>
          </a:custGeom>
        </p:spPr>
        <p:style>
          <a:lnRef idx="2">
            <a:schemeClr val="lt1">
              <a:hueOff val="0"/>
              <a:satOff val="0"/>
              <a:lumOff val="0"/>
              <a:alphaOff val="0"/>
            </a:schemeClr>
          </a:lnRef>
          <a:fillRef idx="1">
            <a:schemeClr val="accent2">
              <a:shade val="80000"/>
              <a:hueOff val="0"/>
              <a:satOff val="0"/>
              <a:lumOff val="0"/>
              <a:alphaOff val="0"/>
            </a:schemeClr>
          </a:fillRef>
          <a:effectRef idx="0">
            <a:schemeClr val="accent2">
              <a:shade val="80000"/>
              <a:hueOff val="0"/>
              <a:satOff val="0"/>
              <a:lumOff val="0"/>
              <a:alphaOff val="0"/>
            </a:schemeClr>
          </a:effectRef>
          <a:fontRef idx="minor">
            <a:schemeClr val="lt1"/>
          </a:fontRef>
        </p:style>
        <p:txBody>
          <a:bodyPr lIns="161171" tIns="161171" rIns="161171" bIns="161171" spcCol="1143" anchor="ctr"/>
          <a:lstStyle/>
          <a:p>
            <a:pPr algn="ctr" defTabSz="1280160">
              <a:lnSpc>
                <a:spcPct val="90000"/>
              </a:lnSpc>
              <a:spcAft>
                <a:spcPct val="35000"/>
              </a:spcAft>
              <a:defRPr/>
            </a:pPr>
            <a:r>
              <a:rPr lang="zh-TW" altLang="en-US" sz="2900" dirty="0">
                <a:latin typeface="華康POP1體W7" pitchFamily="49" charset="-120"/>
                <a:ea typeface="華康POP1體W7" pitchFamily="49" charset="-120"/>
              </a:rPr>
              <a:t>申請人</a:t>
            </a:r>
            <a:r>
              <a:rPr lang="en-US" altLang="zh-TW" sz="2900" dirty="0">
                <a:latin typeface="華康POP1體W7" pitchFamily="49" charset="-120"/>
                <a:ea typeface="華康POP1體W7" pitchFamily="49" charset="-120"/>
              </a:rPr>
              <a:t>(</a:t>
            </a:r>
            <a:r>
              <a:rPr lang="zh-TW" altLang="en-US" sz="2900" dirty="0">
                <a:latin typeface="華康POP1體W7" pitchFamily="49" charset="-120"/>
                <a:ea typeface="華康POP1體W7" pitchFamily="49" charset="-120"/>
              </a:rPr>
              <a:t>被害人</a:t>
            </a:r>
            <a:r>
              <a:rPr lang="en-US" altLang="zh-TW" sz="2900" dirty="0">
                <a:latin typeface="華康POP1體W7" pitchFamily="49" charset="-120"/>
                <a:ea typeface="華康POP1體W7" pitchFamily="49" charset="-120"/>
              </a:rPr>
              <a:t>)</a:t>
            </a:r>
            <a:r>
              <a:rPr lang="zh-TW" altLang="en-US" sz="2900" dirty="0">
                <a:latin typeface="華康POP1體W7" pitchFamily="49" charset="-120"/>
                <a:ea typeface="華康POP1體W7" pitchFamily="49" charset="-120"/>
              </a:rPr>
              <a:t>或檢舉人向學務處申訴</a:t>
            </a:r>
          </a:p>
        </p:txBody>
      </p:sp>
      <p:sp>
        <p:nvSpPr>
          <p:cNvPr id="5" name="手繪多邊形 4"/>
          <p:cNvSpPr/>
          <p:nvPr/>
        </p:nvSpPr>
        <p:spPr>
          <a:xfrm rot="22032">
            <a:off x="2794635" y="2661762"/>
            <a:ext cx="648653" cy="454343"/>
          </a:xfrm>
          <a:custGeom>
            <a:avLst/>
            <a:gdLst>
              <a:gd name="connsiteX0" fmla="*/ 0 w 347077"/>
              <a:gd name="connsiteY0" fmla="*/ 5302 h 26510"/>
              <a:gd name="connsiteX1" fmla="*/ 333822 w 347077"/>
              <a:gd name="connsiteY1" fmla="*/ 5302 h 26510"/>
              <a:gd name="connsiteX2" fmla="*/ 333822 w 347077"/>
              <a:gd name="connsiteY2" fmla="*/ 0 h 26510"/>
              <a:gd name="connsiteX3" fmla="*/ 347077 w 347077"/>
              <a:gd name="connsiteY3" fmla="*/ 13255 h 26510"/>
              <a:gd name="connsiteX4" fmla="*/ 333822 w 347077"/>
              <a:gd name="connsiteY4" fmla="*/ 26510 h 26510"/>
              <a:gd name="connsiteX5" fmla="*/ 333822 w 347077"/>
              <a:gd name="connsiteY5" fmla="*/ 21208 h 26510"/>
              <a:gd name="connsiteX6" fmla="*/ 0 w 347077"/>
              <a:gd name="connsiteY6" fmla="*/ 21208 h 26510"/>
              <a:gd name="connsiteX7" fmla="*/ 0 w 347077"/>
              <a:gd name="connsiteY7" fmla="*/ 5302 h 26510"/>
              <a:gd name="connsiteX0" fmla="*/ 0 w 444746"/>
              <a:gd name="connsiteY0" fmla="*/ 5302 h 26510"/>
              <a:gd name="connsiteX1" fmla="*/ 333822 w 444746"/>
              <a:gd name="connsiteY1" fmla="*/ 5302 h 26510"/>
              <a:gd name="connsiteX2" fmla="*/ 333822 w 444746"/>
              <a:gd name="connsiteY2" fmla="*/ 0 h 26510"/>
              <a:gd name="connsiteX3" fmla="*/ 444746 w 444746"/>
              <a:gd name="connsiteY3" fmla="*/ 14443 h 26510"/>
              <a:gd name="connsiteX4" fmla="*/ 333822 w 444746"/>
              <a:gd name="connsiteY4" fmla="*/ 26510 h 26510"/>
              <a:gd name="connsiteX5" fmla="*/ 333822 w 444746"/>
              <a:gd name="connsiteY5" fmla="*/ 21208 h 26510"/>
              <a:gd name="connsiteX6" fmla="*/ 0 w 444746"/>
              <a:gd name="connsiteY6" fmla="*/ 21208 h 26510"/>
              <a:gd name="connsiteX7" fmla="*/ 0 w 444746"/>
              <a:gd name="connsiteY7" fmla="*/ 5302 h 26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4746" h="26510">
                <a:moveTo>
                  <a:pt x="0" y="5302"/>
                </a:moveTo>
                <a:lnTo>
                  <a:pt x="333822" y="5302"/>
                </a:lnTo>
                <a:lnTo>
                  <a:pt x="333822" y="0"/>
                </a:lnTo>
                <a:lnTo>
                  <a:pt x="444746" y="14443"/>
                </a:lnTo>
                <a:lnTo>
                  <a:pt x="333822" y="26510"/>
                </a:lnTo>
                <a:lnTo>
                  <a:pt x="333822" y="21208"/>
                </a:lnTo>
                <a:lnTo>
                  <a:pt x="0" y="21208"/>
                </a:lnTo>
                <a:lnTo>
                  <a:pt x="0" y="5302"/>
                </a:lnTo>
                <a:close/>
              </a:path>
            </a:pathLst>
          </a:custGeom>
        </p:spPr>
        <p:style>
          <a:lnRef idx="0">
            <a:schemeClr val="accent2">
              <a:shade val="90000"/>
              <a:hueOff val="0"/>
              <a:satOff val="0"/>
              <a:lumOff val="0"/>
              <a:alphaOff val="0"/>
            </a:schemeClr>
          </a:lnRef>
          <a:fillRef idx="1">
            <a:schemeClr val="accent2">
              <a:shade val="90000"/>
              <a:hueOff val="0"/>
              <a:satOff val="0"/>
              <a:lumOff val="0"/>
              <a:alphaOff val="0"/>
            </a:schemeClr>
          </a:fillRef>
          <a:effectRef idx="0">
            <a:schemeClr val="accent2">
              <a:shade val="90000"/>
              <a:hueOff val="0"/>
              <a:satOff val="0"/>
              <a:lumOff val="0"/>
              <a:alphaOff val="0"/>
            </a:schemeClr>
          </a:effectRef>
          <a:fontRef idx="minor">
            <a:schemeClr val="lt1"/>
          </a:fontRef>
        </p:style>
        <p:txBody>
          <a:bodyPr lIns="-1" tIns="4772" rIns="7158" bIns="4771" spcCol="1143" anchor="ctr"/>
          <a:lstStyle/>
          <a:p>
            <a:pPr algn="ctr" defTabSz="200025">
              <a:lnSpc>
                <a:spcPct val="90000"/>
              </a:lnSpc>
              <a:spcAft>
                <a:spcPct val="35000"/>
              </a:spcAft>
              <a:defRPr/>
            </a:pPr>
            <a:endParaRPr lang="zh-TW" altLang="en-US" sz="500" dirty="0"/>
          </a:p>
        </p:txBody>
      </p:sp>
      <p:sp>
        <p:nvSpPr>
          <p:cNvPr id="6" name="手繪多邊形 5"/>
          <p:cNvSpPr/>
          <p:nvPr/>
        </p:nvSpPr>
        <p:spPr>
          <a:xfrm>
            <a:off x="3623310" y="1700213"/>
            <a:ext cx="1897380" cy="2377440"/>
          </a:xfrm>
          <a:custGeom>
            <a:avLst/>
            <a:gdLst>
              <a:gd name="connsiteX0" fmla="*/ 0 w 2107281"/>
              <a:gd name="connsiteY0" fmla="*/ 210728 h 2642967"/>
              <a:gd name="connsiteX1" fmla="*/ 210728 w 2107281"/>
              <a:gd name="connsiteY1" fmla="*/ 0 h 2642967"/>
              <a:gd name="connsiteX2" fmla="*/ 1896553 w 2107281"/>
              <a:gd name="connsiteY2" fmla="*/ 0 h 2642967"/>
              <a:gd name="connsiteX3" fmla="*/ 2107281 w 2107281"/>
              <a:gd name="connsiteY3" fmla="*/ 210728 h 2642967"/>
              <a:gd name="connsiteX4" fmla="*/ 2107281 w 2107281"/>
              <a:gd name="connsiteY4" fmla="*/ 2432239 h 2642967"/>
              <a:gd name="connsiteX5" fmla="*/ 1896553 w 2107281"/>
              <a:gd name="connsiteY5" fmla="*/ 2642967 h 2642967"/>
              <a:gd name="connsiteX6" fmla="*/ 210728 w 2107281"/>
              <a:gd name="connsiteY6" fmla="*/ 2642967 h 2642967"/>
              <a:gd name="connsiteX7" fmla="*/ 0 w 2107281"/>
              <a:gd name="connsiteY7" fmla="*/ 2432239 h 2642967"/>
              <a:gd name="connsiteX8" fmla="*/ 0 w 2107281"/>
              <a:gd name="connsiteY8" fmla="*/ 210728 h 2642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07281" h="2642967">
                <a:moveTo>
                  <a:pt x="0" y="210728"/>
                </a:moveTo>
                <a:cubicBezTo>
                  <a:pt x="0" y="94346"/>
                  <a:pt x="94346" y="0"/>
                  <a:pt x="210728" y="0"/>
                </a:cubicBezTo>
                <a:lnTo>
                  <a:pt x="1896553" y="0"/>
                </a:lnTo>
                <a:cubicBezTo>
                  <a:pt x="2012935" y="0"/>
                  <a:pt x="2107281" y="94346"/>
                  <a:pt x="2107281" y="210728"/>
                </a:cubicBezTo>
                <a:lnTo>
                  <a:pt x="2107281" y="2432239"/>
                </a:lnTo>
                <a:cubicBezTo>
                  <a:pt x="2107281" y="2548621"/>
                  <a:pt x="2012935" y="2642967"/>
                  <a:pt x="1896553" y="2642967"/>
                </a:cubicBezTo>
                <a:lnTo>
                  <a:pt x="210728" y="2642967"/>
                </a:lnTo>
                <a:cubicBezTo>
                  <a:pt x="94346" y="2642967"/>
                  <a:pt x="0" y="2548621"/>
                  <a:pt x="0" y="2432239"/>
                </a:cubicBezTo>
                <a:lnTo>
                  <a:pt x="0" y="210728"/>
                </a:lnTo>
                <a:close/>
              </a:path>
            </a:pathLst>
          </a:custGeom>
        </p:spPr>
        <p:style>
          <a:lnRef idx="2">
            <a:schemeClr val="lt1">
              <a:hueOff val="0"/>
              <a:satOff val="0"/>
              <a:lumOff val="0"/>
              <a:alphaOff val="0"/>
            </a:schemeClr>
          </a:lnRef>
          <a:fillRef idx="1">
            <a:schemeClr val="accent2">
              <a:shade val="80000"/>
              <a:hueOff val="0"/>
              <a:satOff val="-2770"/>
              <a:lumOff val="7112"/>
              <a:alphaOff val="0"/>
            </a:schemeClr>
          </a:fillRef>
          <a:effectRef idx="0">
            <a:schemeClr val="accent2">
              <a:shade val="80000"/>
              <a:hueOff val="0"/>
              <a:satOff val="-2770"/>
              <a:lumOff val="7112"/>
              <a:alphaOff val="0"/>
            </a:schemeClr>
          </a:effectRef>
          <a:fontRef idx="minor">
            <a:schemeClr val="lt1"/>
          </a:fontRef>
        </p:style>
        <p:txBody>
          <a:bodyPr lIns="165276" tIns="165276" rIns="165276" bIns="165276" anchor="ctr"/>
          <a:lstStyle/>
          <a:p>
            <a:pPr algn="ctr" defTabSz="1280160">
              <a:lnSpc>
                <a:spcPct val="90000"/>
              </a:lnSpc>
              <a:spcAft>
                <a:spcPct val="35000"/>
              </a:spcAft>
            </a:pPr>
            <a:r>
              <a:rPr lang="zh-TW" altLang="en-US" sz="2900" dirty="0">
                <a:solidFill>
                  <a:srgbClr val="FFFFFF"/>
                </a:solidFill>
                <a:latin typeface="華康POP1體W7" pitchFamily="49" charset="-120"/>
                <a:ea typeface="華康POP1體W7" pitchFamily="49" charset="-120"/>
              </a:rPr>
              <a:t>二十日內以書面通知申請人或檢舉人是否受理</a:t>
            </a:r>
            <a:endParaRPr lang="zh-TW" altLang="en-US" sz="2900" dirty="0">
              <a:solidFill>
                <a:srgbClr val="FFFFFF"/>
              </a:solidFill>
              <a:ea typeface="新細明體" pitchFamily="18" charset="-120"/>
            </a:endParaRPr>
          </a:p>
        </p:txBody>
      </p:sp>
      <p:sp>
        <p:nvSpPr>
          <p:cNvPr id="7" name="手繪多邊形 6"/>
          <p:cNvSpPr/>
          <p:nvPr/>
        </p:nvSpPr>
        <p:spPr>
          <a:xfrm rot="654">
            <a:off x="5867877" y="2636044"/>
            <a:ext cx="614363" cy="442913"/>
          </a:xfrm>
          <a:custGeom>
            <a:avLst/>
            <a:gdLst>
              <a:gd name="connsiteX0" fmla="*/ 0 w 1520436"/>
              <a:gd name="connsiteY0" fmla="*/ 5302 h 26510"/>
              <a:gd name="connsiteX1" fmla="*/ 1507181 w 1520436"/>
              <a:gd name="connsiteY1" fmla="*/ 5302 h 26510"/>
              <a:gd name="connsiteX2" fmla="*/ 1507181 w 1520436"/>
              <a:gd name="connsiteY2" fmla="*/ 0 h 26510"/>
              <a:gd name="connsiteX3" fmla="*/ 1520436 w 1520436"/>
              <a:gd name="connsiteY3" fmla="*/ 13255 h 26510"/>
              <a:gd name="connsiteX4" fmla="*/ 1507181 w 1520436"/>
              <a:gd name="connsiteY4" fmla="*/ 26510 h 26510"/>
              <a:gd name="connsiteX5" fmla="*/ 1507181 w 1520436"/>
              <a:gd name="connsiteY5" fmla="*/ 21208 h 26510"/>
              <a:gd name="connsiteX6" fmla="*/ 0 w 1520436"/>
              <a:gd name="connsiteY6" fmla="*/ 21208 h 26510"/>
              <a:gd name="connsiteX7" fmla="*/ 0 w 1520436"/>
              <a:gd name="connsiteY7" fmla="*/ 5302 h 26510"/>
              <a:gd name="connsiteX0" fmla="*/ 0 w 2401261"/>
              <a:gd name="connsiteY0" fmla="*/ 5302 h 26510"/>
              <a:gd name="connsiteX1" fmla="*/ 1507181 w 2401261"/>
              <a:gd name="connsiteY1" fmla="*/ 5302 h 26510"/>
              <a:gd name="connsiteX2" fmla="*/ 1507181 w 2401261"/>
              <a:gd name="connsiteY2" fmla="*/ 0 h 26510"/>
              <a:gd name="connsiteX3" fmla="*/ 2401261 w 2401261"/>
              <a:gd name="connsiteY3" fmla="*/ 14200 h 26510"/>
              <a:gd name="connsiteX4" fmla="*/ 1507181 w 2401261"/>
              <a:gd name="connsiteY4" fmla="*/ 26510 h 26510"/>
              <a:gd name="connsiteX5" fmla="*/ 1507181 w 2401261"/>
              <a:gd name="connsiteY5" fmla="*/ 21208 h 26510"/>
              <a:gd name="connsiteX6" fmla="*/ 0 w 2401261"/>
              <a:gd name="connsiteY6" fmla="*/ 21208 h 26510"/>
              <a:gd name="connsiteX7" fmla="*/ 0 w 2401261"/>
              <a:gd name="connsiteY7" fmla="*/ 5302 h 26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01261" h="26510">
                <a:moveTo>
                  <a:pt x="0" y="5302"/>
                </a:moveTo>
                <a:lnTo>
                  <a:pt x="1507181" y="5302"/>
                </a:lnTo>
                <a:lnTo>
                  <a:pt x="1507181" y="0"/>
                </a:lnTo>
                <a:lnTo>
                  <a:pt x="2401261" y="14200"/>
                </a:lnTo>
                <a:lnTo>
                  <a:pt x="1507181" y="26510"/>
                </a:lnTo>
                <a:lnTo>
                  <a:pt x="1507181" y="21208"/>
                </a:lnTo>
                <a:lnTo>
                  <a:pt x="0" y="21208"/>
                </a:lnTo>
                <a:lnTo>
                  <a:pt x="0" y="5302"/>
                </a:lnTo>
                <a:close/>
              </a:path>
            </a:pathLst>
          </a:custGeom>
        </p:spPr>
        <p:style>
          <a:lnRef idx="0">
            <a:schemeClr val="accent2">
              <a:shade val="90000"/>
              <a:hueOff val="0"/>
              <a:satOff val="-3576"/>
              <a:lumOff val="8635"/>
              <a:alphaOff val="0"/>
            </a:schemeClr>
          </a:lnRef>
          <a:fillRef idx="1">
            <a:schemeClr val="accent2">
              <a:shade val="90000"/>
              <a:hueOff val="0"/>
              <a:satOff val="-3576"/>
              <a:lumOff val="8635"/>
              <a:alphaOff val="0"/>
            </a:schemeClr>
          </a:fillRef>
          <a:effectRef idx="0">
            <a:schemeClr val="accent2">
              <a:shade val="90000"/>
              <a:hueOff val="0"/>
              <a:satOff val="-3576"/>
              <a:lumOff val="8635"/>
              <a:alphaOff val="0"/>
            </a:schemeClr>
          </a:effectRef>
          <a:fontRef idx="minor">
            <a:schemeClr val="lt1"/>
          </a:fontRef>
        </p:style>
        <p:txBody>
          <a:bodyPr lIns="-1" tIns="4771" rIns="7158" bIns="4772" spcCol="1143" anchor="ctr"/>
          <a:lstStyle/>
          <a:p>
            <a:pPr algn="ctr" defTabSz="200025">
              <a:lnSpc>
                <a:spcPct val="90000"/>
              </a:lnSpc>
              <a:spcAft>
                <a:spcPct val="35000"/>
              </a:spcAft>
              <a:defRPr/>
            </a:pPr>
            <a:endParaRPr lang="zh-TW" altLang="en-US" sz="500" dirty="0"/>
          </a:p>
        </p:txBody>
      </p:sp>
      <p:sp>
        <p:nvSpPr>
          <p:cNvPr id="8" name="手繪多邊形 7"/>
          <p:cNvSpPr/>
          <p:nvPr/>
        </p:nvSpPr>
        <p:spPr>
          <a:xfrm>
            <a:off x="6645117" y="1667352"/>
            <a:ext cx="2011680" cy="2380298"/>
          </a:xfrm>
          <a:custGeom>
            <a:avLst/>
            <a:gdLst>
              <a:gd name="connsiteX0" fmla="*/ 0 w 2032074"/>
              <a:gd name="connsiteY0" fmla="*/ 203207 h 2644845"/>
              <a:gd name="connsiteX1" fmla="*/ 203207 w 2032074"/>
              <a:gd name="connsiteY1" fmla="*/ 0 h 2644845"/>
              <a:gd name="connsiteX2" fmla="*/ 1828867 w 2032074"/>
              <a:gd name="connsiteY2" fmla="*/ 0 h 2644845"/>
              <a:gd name="connsiteX3" fmla="*/ 2032074 w 2032074"/>
              <a:gd name="connsiteY3" fmla="*/ 203207 h 2644845"/>
              <a:gd name="connsiteX4" fmla="*/ 2032074 w 2032074"/>
              <a:gd name="connsiteY4" fmla="*/ 2441638 h 2644845"/>
              <a:gd name="connsiteX5" fmla="*/ 1828867 w 2032074"/>
              <a:gd name="connsiteY5" fmla="*/ 2644845 h 2644845"/>
              <a:gd name="connsiteX6" fmla="*/ 203207 w 2032074"/>
              <a:gd name="connsiteY6" fmla="*/ 2644845 h 2644845"/>
              <a:gd name="connsiteX7" fmla="*/ 0 w 2032074"/>
              <a:gd name="connsiteY7" fmla="*/ 2441638 h 2644845"/>
              <a:gd name="connsiteX8" fmla="*/ 0 w 2032074"/>
              <a:gd name="connsiteY8" fmla="*/ 203207 h 2644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32074" h="2644845">
                <a:moveTo>
                  <a:pt x="0" y="203207"/>
                </a:moveTo>
                <a:cubicBezTo>
                  <a:pt x="0" y="90979"/>
                  <a:pt x="90979" y="0"/>
                  <a:pt x="203207" y="0"/>
                </a:cubicBezTo>
                <a:lnTo>
                  <a:pt x="1828867" y="0"/>
                </a:lnTo>
                <a:cubicBezTo>
                  <a:pt x="1941095" y="0"/>
                  <a:pt x="2032074" y="90979"/>
                  <a:pt x="2032074" y="203207"/>
                </a:cubicBezTo>
                <a:lnTo>
                  <a:pt x="2032074" y="2441638"/>
                </a:lnTo>
                <a:cubicBezTo>
                  <a:pt x="2032074" y="2553866"/>
                  <a:pt x="1941095" y="2644845"/>
                  <a:pt x="1828867" y="2644845"/>
                </a:cubicBezTo>
                <a:lnTo>
                  <a:pt x="203207" y="2644845"/>
                </a:lnTo>
                <a:cubicBezTo>
                  <a:pt x="90979" y="2644845"/>
                  <a:pt x="0" y="2553866"/>
                  <a:pt x="0" y="2441638"/>
                </a:cubicBezTo>
                <a:lnTo>
                  <a:pt x="0" y="203207"/>
                </a:lnTo>
                <a:close/>
              </a:path>
            </a:pathLst>
          </a:custGeom>
        </p:spPr>
        <p:style>
          <a:lnRef idx="2">
            <a:schemeClr val="lt1">
              <a:hueOff val="0"/>
              <a:satOff val="0"/>
              <a:lumOff val="0"/>
              <a:alphaOff val="0"/>
            </a:schemeClr>
          </a:lnRef>
          <a:fillRef idx="1">
            <a:schemeClr val="accent2">
              <a:shade val="80000"/>
              <a:hueOff val="0"/>
              <a:satOff val="-5541"/>
              <a:lumOff val="14224"/>
              <a:alphaOff val="0"/>
            </a:schemeClr>
          </a:fillRef>
          <a:effectRef idx="0">
            <a:schemeClr val="accent2">
              <a:shade val="80000"/>
              <a:hueOff val="0"/>
              <a:satOff val="-5541"/>
              <a:lumOff val="14224"/>
              <a:alphaOff val="0"/>
            </a:schemeClr>
          </a:effectRef>
          <a:fontRef idx="minor">
            <a:schemeClr val="lt1"/>
          </a:fontRef>
        </p:style>
        <p:txBody>
          <a:bodyPr lIns="163293" tIns="163293" rIns="163293" bIns="163293" spcCol="1143" anchor="ctr"/>
          <a:lstStyle/>
          <a:p>
            <a:pPr algn="ctr" defTabSz="1280160">
              <a:lnSpc>
                <a:spcPct val="90000"/>
              </a:lnSpc>
              <a:spcAft>
                <a:spcPct val="35000"/>
              </a:spcAft>
              <a:defRPr/>
            </a:pPr>
            <a:r>
              <a:rPr lang="zh-TW" altLang="en-US" sz="2900" dirty="0">
                <a:latin typeface="華康POP1體W7" pitchFamily="49" charset="-120"/>
                <a:ea typeface="華康POP1體W7" pitchFamily="49" charset="-120"/>
              </a:rPr>
              <a:t>若受理，三日內交由性平會調查處理</a:t>
            </a:r>
          </a:p>
        </p:txBody>
      </p:sp>
      <p:sp>
        <p:nvSpPr>
          <p:cNvPr id="9" name="手繪多邊形 8"/>
          <p:cNvSpPr/>
          <p:nvPr/>
        </p:nvSpPr>
        <p:spPr>
          <a:xfrm flipH="1">
            <a:off x="962978" y="5002054"/>
            <a:ext cx="480060" cy="477203"/>
          </a:xfrm>
          <a:custGeom>
            <a:avLst/>
            <a:gdLst>
              <a:gd name="connsiteX0" fmla="*/ 0 w 533698"/>
              <a:gd name="connsiteY0" fmla="*/ 106041 h 530206"/>
              <a:gd name="connsiteX1" fmla="*/ 268595 w 533698"/>
              <a:gd name="connsiteY1" fmla="*/ 106041 h 530206"/>
              <a:gd name="connsiteX2" fmla="*/ 268595 w 533698"/>
              <a:gd name="connsiteY2" fmla="*/ 0 h 530206"/>
              <a:gd name="connsiteX3" fmla="*/ 533698 w 533698"/>
              <a:gd name="connsiteY3" fmla="*/ 265103 h 530206"/>
              <a:gd name="connsiteX4" fmla="*/ 268595 w 533698"/>
              <a:gd name="connsiteY4" fmla="*/ 530206 h 530206"/>
              <a:gd name="connsiteX5" fmla="*/ 268595 w 533698"/>
              <a:gd name="connsiteY5" fmla="*/ 424165 h 530206"/>
              <a:gd name="connsiteX6" fmla="*/ 0 w 533698"/>
              <a:gd name="connsiteY6" fmla="*/ 424165 h 530206"/>
              <a:gd name="connsiteX7" fmla="*/ 0 w 533698"/>
              <a:gd name="connsiteY7" fmla="*/ 106041 h 530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3698" h="530206">
                <a:moveTo>
                  <a:pt x="533698" y="424165"/>
                </a:moveTo>
                <a:lnTo>
                  <a:pt x="265103" y="424165"/>
                </a:lnTo>
                <a:lnTo>
                  <a:pt x="265103" y="530206"/>
                </a:lnTo>
                <a:lnTo>
                  <a:pt x="0" y="265103"/>
                </a:lnTo>
                <a:lnTo>
                  <a:pt x="265103" y="0"/>
                </a:lnTo>
                <a:lnTo>
                  <a:pt x="265103" y="106041"/>
                </a:lnTo>
                <a:lnTo>
                  <a:pt x="533698" y="106041"/>
                </a:lnTo>
                <a:lnTo>
                  <a:pt x="533698" y="424165"/>
                </a:lnTo>
                <a:close/>
              </a:path>
            </a:pathLst>
          </a:custGeom>
        </p:spPr>
        <p:style>
          <a:lnRef idx="0">
            <a:schemeClr val="accent2">
              <a:shade val="90000"/>
              <a:hueOff val="0"/>
              <a:satOff val="-7153"/>
              <a:lumOff val="17270"/>
              <a:alphaOff val="0"/>
            </a:schemeClr>
          </a:lnRef>
          <a:fillRef idx="1">
            <a:schemeClr val="accent2">
              <a:shade val="90000"/>
              <a:hueOff val="0"/>
              <a:satOff val="-7153"/>
              <a:lumOff val="17270"/>
              <a:alphaOff val="0"/>
            </a:schemeClr>
          </a:fillRef>
          <a:effectRef idx="0">
            <a:schemeClr val="accent2">
              <a:shade val="90000"/>
              <a:hueOff val="0"/>
              <a:satOff val="-7153"/>
              <a:lumOff val="17270"/>
              <a:alphaOff val="0"/>
            </a:schemeClr>
          </a:effectRef>
          <a:fontRef idx="minor">
            <a:schemeClr val="lt1"/>
          </a:fontRef>
        </p:style>
        <p:txBody>
          <a:bodyPr lIns="1" tIns="95437" rIns="143156" bIns="95436" spcCol="1143" anchor="ctr"/>
          <a:lstStyle/>
          <a:p>
            <a:pPr algn="ctr" defTabSz="760095">
              <a:lnSpc>
                <a:spcPct val="90000"/>
              </a:lnSpc>
              <a:spcAft>
                <a:spcPct val="35000"/>
              </a:spcAft>
              <a:defRPr/>
            </a:pPr>
            <a:endParaRPr lang="zh-TW" altLang="en-US" sz="1700" dirty="0"/>
          </a:p>
        </p:txBody>
      </p:sp>
      <p:sp>
        <p:nvSpPr>
          <p:cNvPr id="10" name="手繪多邊形 9"/>
          <p:cNvSpPr/>
          <p:nvPr/>
        </p:nvSpPr>
        <p:spPr>
          <a:xfrm>
            <a:off x="1785938" y="4271963"/>
            <a:ext cx="2013109" cy="1984534"/>
          </a:xfrm>
          <a:custGeom>
            <a:avLst/>
            <a:gdLst>
              <a:gd name="connsiteX0" fmla="*/ 0 w 1489356"/>
              <a:gd name="connsiteY0" fmla="*/ 148936 h 2006843"/>
              <a:gd name="connsiteX1" fmla="*/ 148936 w 1489356"/>
              <a:gd name="connsiteY1" fmla="*/ 0 h 2006843"/>
              <a:gd name="connsiteX2" fmla="*/ 1340420 w 1489356"/>
              <a:gd name="connsiteY2" fmla="*/ 0 h 2006843"/>
              <a:gd name="connsiteX3" fmla="*/ 1489356 w 1489356"/>
              <a:gd name="connsiteY3" fmla="*/ 148936 h 2006843"/>
              <a:gd name="connsiteX4" fmla="*/ 1489356 w 1489356"/>
              <a:gd name="connsiteY4" fmla="*/ 1857907 h 2006843"/>
              <a:gd name="connsiteX5" fmla="*/ 1340420 w 1489356"/>
              <a:gd name="connsiteY5" fmla="*/ 2006843 h 2006843"/>
              <a:gd name="connsiteX6" fmla="*/ 148936 w 1489356"/>
              <a:gd name="connsiteY6" fmla="*/ 2006843 h 2006843"/>
              <a:gd name="connsiteX7" fmla="*/ 0 w 1489356"/>
              <a:gd name="connsiteY7" fmla="*/ 1857907 h 2006843"/>
              <a:gd name="connsiteX8" fmla="*/ 0 w 1489356"/>
              <a:gd name="connsiteY8" fmla="*/ 148936 h 2006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89356" h="2006843">
                <a:moveTo>
                  <a:pt x="0" y="148936"/>
                </a:moveTo>
                <a:cubicBezTo>
                  <a:pt x="0" y="66681"/>
                  <a:pt x="66681" y="0"/>
                  <a:pt x="148936" y="0"/>
                </a:cubicBezTo>
                <a:lnTo>
                  <a:pt x="1340420" y="0"/>
                </a:lnTo>
                <a:cubicBezTo>
                  <a:pt x="1422675" y="0"/>
                  <a:pt x="1489356" y="66681"/>
                  <a:pt x="1489356" y="148936"/>
                </a:cubicBezTo>
                <a:lnTo>
                  <a:pt x="1489356" y="1857907"/>
                </a:lnTo>
                <a:cubicBezTo>
                  <a:pt x="1489356" y="1940162"/>
                  <a:pt x="1422675" y="2006843"/>
                  <a:pt x="1340420" y="2006843"/>
                </a:cubicBezTo>
                <a:lnTo>
                  <a:pt x="148936" y="2006843"/>
                </a:lnTo>
                <a:cubicBezTo>
                  <a:pt x="66681" y="2006843"/>
                  <a:pt x="0" y="1940162"/>
                  <a:pt x="0" y="1857907"/>
                </a:cubicBezTo>
                <a:lnTo>
                  <a:pt x="0" y="148936"/>
                </a:lnTo>
                <a:close/>
              </a:path>
            </a:pathLst>
          </a:custGeom>
        </p:spPr>
        <p:style>
          <a:lnRef idx="2">
            <a:schemeClr val="lt1">
              <a:hueOff val="0"/>
              <a:satOff val="0"/>
              <a:lumOff val="0"/>
              <a:alphaOff val="0"/>
            </a:schemeClr>
          </a:lnRef>
          <a:fillRef idx="1">
            <a:schemeClr val="accent2">
              <a:shade val="80000"/>
              <a:hueOff val="0"/>
              <a:satOff val="-8311"/>
              <a:lumOff val="21337"/>
              <a:alphaOff val="0"/>
            </a:schemeClr>
          </a:fillRef>
          <a:effectRef idx="0">
            <a:schemeClr val="accent2">
              <a:shade val="80000"/>
              <a:hueOff val="0"/>
              <a:satOff val="-8311"/>
              <a:lumOff val="21337"/>
              <a:alphaOff val="0"/>
            </a:schemeClr>
          </a:effectRef>
          <a:fontRef idx="minor">
            <a:schemeClr val="lt1"/>
          </a:fontRef>
        </p:style>
        <p:txBody>
          <a:bodyPr lIns="118127" tIns="118127" rIns="118127" bIns="118127" spcCol="1143" anchor="ctr"/>
          <a:lstStyle/>
          <a:p>
            <a:pPr algn="ctr" defTabSz="920115">
              <a:lnSpc>
                <a:spcPct val="90000"/>
              </a:lnSpc>
              <a:spcAft>
                <a:spcPct val="35000"/>
              </a:spcAft>
              <a:defRPr/>
            </a:pPr>
            <a:r>
              <a:rPr lang="zh-TW" altLang="en-US" sz="2900" dirty="0">
                <a:latin typeface="華康POP1體W7" pitchFamily="49" charset="-120"/>
                <a:ea typeface="華康POP1體W7" pitchFamily="49" charset="-120"/>
              </a:rPr>
              <a:t>若查證屬實，另提懲處建議</a:t>
            </a:r>
          </a:p>
        </p:txBody>
      </p:sp>
      <p:sp>
        <p:nvSpPr>
          <p:cNvPr id="11" name="手繪多邊形 10"/>
          <p:cNvSpPr/>
          <p:nvPr/>
        </p:nvSpPr>
        <p:spPr>
          <a:xfrm>
            <a:off x="4603433" y="5002054"/>
            <a:ext cx="551498" cy="477203"/>
          </a:xfrm>
          <a:custGeom>
            <a:avLst/>
            <a:gdLst>
              <a:gd name="connsiteX0" fmla="*/ 0 w 216869"/>
              <a:gd name="connsiteY0" fmla="*/ 72575 h 362873"/>
              <a:gd name="connsiteX1" fmla="*/ 108435 w 216869"/>
              <a:gd name="connsiteY1" fmla="*/ 72575 h 362873"/>
              <a:gd name="connsiteX2" fmla="*/ 108435 w 216869"/>
              <a:gd name="connsiteY2" fmla="*/ 0 h 362873"/>
              <a:gd name="connsiteX3" fmla="*/ 216869 w 216869"/>
              <a:gd name="connsiteY3" fmla="*/ 181437 h 362873"/>
              <a:gd name="connsiteX4" fmla="*/ 108435 w 216869"/>
              <a:gd name="connsiteY4" fmla="*/ 362873 h 362873"/>
              <a:gd name="connsiteX5" fmla="*/ 108435 w 216869"/>
              <a:gd name="connsiteY5" fmla="*/ 290298 h 362873"/>
              <a:gd name="connsiteX6" fmla="*/ 0 w 216869"/>
              <a:gd name="connsiteY6" fmla="*/ 290298 h 362873"/>
              <a:gd name="connsiteX7" fmla="*/ 0 w 216869"/>
              <a:gd name="connsiteY7" fmla="*/ 72575 h 362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6869" h="362873">
                <a:moveTo>
                  <a:pt x="0" y="72575"/>
                </a:moveTo>
                <a:lnTo>
                  <a:pt x="108435" y="72575"/>
                </a:lnTo>
                <a:lnTo>
                  <a:pt x="108435" y="0"/>
                </a:lnTo>
                <a:lnTo>
                  <a:pt x="216869" y="181437"/>
                </a:lnTo>
                <a:lnTo>
                  <a:pt x="108435" y="362873"/>
                </a:lnTo>
                <a:lnTo>
                  <a:pt x="108435" y="290298"/>
                </a:lnTo>
                <a:lnTo>
                  <a:pt x="0" y="290298"/>
                </a:lnTo>
                <a:lnTo>
                  <a:pt x="0" y="72575"/>
                </a:lnTo>
                <a:close/>
              </a:path>
            </a:pathLst>
          </a:custGeom>
        </p:spPr>
        <p:style>
          <a:lnRef idx="0">
            <a:schemeClr val="accent2">
              <a:shade val="90000"/>
              <a:hueOff val="0"/>
              <a:satOff val="-10729"/>
              <a:lumOff val="25905"/>
              <a:alphaOff val="0"/>
            </a:schemeClr>
          </a:lnRef>
          <a:fillRef idx="1">
            <a:schemeClr val="accent2">
              <a:shade val="90000"/>
              <a:hueOff val="0"/>
              <a:satOff val="-10729"/>
              <a:lumOff val="25905"/>
              <a:alphaOff val="0"/>
            </a:schemeClr>
          </a:fillRef>
          <a:effectRef idx="0">
            <a:schemeClr val="accent2">
              <a:shade val="90000"/>
              <a:hueOff val="0"/>
              <a:satOff val="-10729"/>
              <a:lumOff val="25905"/>
              <a:alphaOff val="0"/>
            </a:schemeClr>
          </a:effectRef>
          <a:fontRef idx="minor">
            <a:schemeClr val="lt1"/>
          </a:fontRef>
        </p:style>
        <p:txBody>
          <a:bodyPr lIns="0" tIns="65317" rIns="58554" bIns="65318" spcCol="1143" anchor="ctr"/>
          <a:lstStyle/>
          <a:p>
            <a:pPr algn="ctr" defTabSz="640080">
              <a:lnSpc>
                <a:spcPct val="90000"/>
              </a:lnSpc>
              <a:spcAft>
                <a:spcPct val="35000"/>
              </a:spcAft>
              <a:defRPr/>
            </a:pPr>
            <a:endParaRPr lang="zh-TW" altLang="en-US" sz="1400" dirty="0"/>
          </a:p>
        </p:txBody>
      </p:sp>
      <p:sp>
        <p:nvSpPr>
          <p:cNvPr id="12" name="手繪多邊形 11"/>
          <p:cNvSpPr/>
          <p:nvPr/>
        </p:nvSpPr>
        <p:spPr>
          <a:xfrm>
            <a:off x="5519262" y="4271963"/>
            <a:ext cx="1924526" cy="1984534"/>
          </a:xfrm>
          <a:custGeom>
            <a:avLst/>
            <a:gdLst>
              <a:gd name="connsiteX0" fmla="*/ 0 w 2137928"/>
              <a:gd name="connsiteY0" fmla="*/ 167772 h 1677721"/>
              <a:gd name="connsiteX1" fmla="*/ 167772 w 2137928"/>
              <a:gd name="connsiteY1" fmla="*/ 0 h 1677721"/>
              <a:gd name="connsiteX2" fmla="*/ 1970156 w 2137928"/>
              <a:gd name="connsiteY2" fmla="*/ 0 h 1677721"/>
              <a:gd name="connsiteX3" fmla="*/ 2137928 w 2137928"/>
              <a:gd name="connsiteY3" fmla="*/ 167772 h 1677721"/>
              <a:gd name="connsiteX4" fmla="*/ 2137928 w 2137928"/>
              <a:gd name="connsiteY4" fmla="*/ 1509949 h 1677721"/>
              <a:gd name="connsiteX5" fmla="*/ 1970156 w 2137928"/>
              <a:gd name="connsiteY5" fmla="*/ 1677721 h 1677721"/>
              <a:gd name="connsiteX6" fmla="*/ 167772 w 2137928"/>
              <a:gd name="connsiteY6" fmla="*/ 1677721 h 1677721"/>
              <a:gd name="connsiteX7" fmla="*/ 0 w 2137928"/>
              <a:gd name="connsiteY7" fmla="*/ 1509949 h 1677721"/>
              <a:gd name="connsiteX8" fmla="*/ 0 w 2137928"/>
              <a:gd name="connsiteY8" fmla="*/ 167772 h 1677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37928" h="1677721">
                <a:moveTo>
                  <a:pt x="0" y="167772"/>
                </a:moveTo>
                <a:cubicBezTo>
                  <a:pt x="0" y="75114"/>
                  <a:pt x="75114" y="0"/>
                  <a:pt x="167772" y="0"/>
                </a:cubicBezTo>
                <a:lnTo>
                  <a:pt x="1970156" y="0"/>
                </a:lnTo>
                <a:cubicBezTo>
                  <a:pt x="2062814" y="0"/>
                  <a:pt x="2137928" y="75114"/>
                  <a:pt x="2137928" y="167772"/>
                </a:cubicBezTo>
                <a:lnTo>
                  <a:pt x="2137928" y="1509949"/>
                </a:lnTo>
                <a:cubicBezTo>
                  <a:pt x="2137928" y="1602607"/>
                  <a:pt x="2062814" y="1677721"/>
                  <a:pt x="1970156" y="1677721"/>
                </a:cubicBezTo>
                <a:lnTo>
                  <a:pt x="167772" y="1677721"/>
                </a:lnTo>
                <a:cubicBezTo>
                  <a:pt x="75114" y="1677721"/>
                  <a:pt x="0" y="1602607"/>
                  <a:pt x="0" y="1509949"/>
                </a:cubicBezTo>
                <a:lnTo>
                  <a:pt x="0" y="167772"/>
                </a:lnTo>
                <a:close/>
              </a:path>
            </a:pathLst>
          </a:custGeom>
        </p:spPr>
        <p:style>
          <a:lnRef idx="2">
            <a:schemeClr val="lt1">
              <a:hueOff val="0"/>
              <a:satOff val="0"/>
              <a:lumOff val="0"/>
              <a:alphaOff val="0"/>
            </a:schemeClr>
          </a:lnRef>
          <a:fillRef idx="1">
            <a:schemeClr val="accent2">
              <a:shade val="80000"/>
              <a:hueOff val="0"/>
              <a:satOff val="-11081"/>
              <a:lumOff val="28449"/>
              <a:alphaOff val="0"/>
            </a:schemeClr>
          </a:fillRef>
          <a:effectRef idx="0">
            <a:schemeClr val="accent2">
              <a:shade val="80000"/>
              <a:hueOff val="0"/>
              <a:satOff val="-11081"/>
              <a:lumOff val="28449"/>
              <a:alphaOff val="0"/>
            </a:schemeClr>
          </a:effectRef>
          <a:fontRef idx="minor">
            <a:schemeClr val="lt1"/>
          </a:fontRef>
        </p:style>
        <p:txBody>
          <a:bodyPr lIns="123092" tIns="123092" rIns="123092" bIns="123092" spcCol="1143" anchor="ctr"/>
          <a:lstStyle/>
          <a:p>
            <a:pPr algn="ctr" defTabSz="920115">
              <a:lnSpc>
                <a:spcPct val="90000"/>
              </a:lnSpc>
              <a:spcAft>
                <a:spcPct val="35000"/>
              </a:spcAft>
              <a:defRPr/>
            </a:pPr>
            <a:r>
              <a:rPr lang="zh-TW" altLang="en-US" sz="2900" dirty="0">
                <a:latin typeface="華康POP1體W7" pitchFamily="49" charset="-120"/>
                <a:ea typeface="華康POP1體W7" pitchFamily="49" charset="-120"/>
              </a:rPr>
              <a:t>申復或結案之檔案管理與追蹤輔導</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a:xfrm>
            <a:off x="467544" y="1412776"/>
            <a:ext cx="8352928" cy="3390900"/>
          </a:xfrm>
          <a:prstGeom prst="rect">
            <a:avLst/>
          </a:prstGeom>
        </p:spPr>
        <p:txBody>
          <a:bodyPr lIns="0" tIns="0" rIns="0" bIns="0"/>
          <a:lstStyle/>
          <a:p>
            <a:pPr marL="0" marR="0" lvl="0" indent="0" algn="l" defTabSz="914400" rtl="0" eaLnBrk="1" fontAlgn="auto" latinLnBrk="0" hangingPunct="1">
              <a:lnSpc>
                <a:spcPct val="95000"/>
              </a:lnSpc>
              <a:spcBef>
                <a:spcPct val="0"/>
              </a:spcBef>
              <a:spcAft>
                <a:spcPts val="0"/>
              </a:spcAft>
              <a:buClrTx/>
              <a:buSzTx/>
              <a:buFontTx/>
              <a:buNone/>
              <a:tabLst/>
              <a:defRPr/>
            </a:pPr>
            <a:r>
              <a:rPr kumimoji="0" lang="zh-TW" altLang="en-US" sz="6600" b="1" i="0" u="none" strike="noStrike" kern="1200" cap="none" spc="0" normalizeH="0" baseline="0" noProof="0" dirty="0" smtClean="0">
                <a:ln>
                  <a:noFill/>
                </a:ln>
                <a:solidFill>
                  <a:srgbClr val="000000"/>
                </a:solidFill>
                <a:effectLst>
                  <a:outerShdw blurRad="53975" dist="22860" dir="5400000" algn="tl" rotWithShape="0">
                    <a:srgbClr val="000000">
                      <a:alpha val="55000"/>
                    </a:srgbClr>
                  </a:outerShdw>
                </a:effectLst>
                <a:uLnTx/>
                <a:uFillTx/>
                <a:latin typeface="Arial" charset="0"/>
                <a:ea typeface="雅坊美工12" pitchFamily="49" charset="-120"/>
                <a:cs typeface="+mj-cs"/>
              </a:rPr>
              <a:t>什麼？這是性騷擾？！</a:t>
            </a:r>
            <a:endParaRPr kumimoji="0" lang="en-US" altLang="zh-TW" sz="6600" b="1" i="0" u="none" strike="noStrike" kern="1200" cap="none" spc="0" normalizeH="0" baseline="0" noProof="0" dirty="0" smtClean="0">
              <a:ln>
                <a:noFill/>
              </a:ln>
              <a:solidFill>
                <a:srgbClr val="000000"/>
              </a:solidFill>
              <a:effectLst>
                <a:outerShdw blurRad="53975" dist="22860" dir="5400000" algn="tl" rotWithShape="0">
                  <a:srgbClr val="000000">
                    <a:alpha val="55000"/>
                  </a:srgbClr>
                </a:outerShdw>
              </a:effectLst>
              <a:uLnTx/>
              <a:uFillTx/>
              <a:latin typeface="Arial" charset="0"/>
              <a:ea typeface="雅坊美工12" pitchFamily="49" charset="-120"/>
              <a:cs typeface="+mj-cs"/>
            </a:endParaRPr>
          </a:p>
          <a:p>
            <a:pPr marL="0" marR="0" lvl="0" indent="0" algn="l" defTabSz="914400" rtl="0" eaLnBrk="1" fontAlgn="auto" latinLnBrk="0" hangingPunct="1">
              <a:lnSpc>
                <a:spcPct val="95000"/>
              </a:lnSpc>
              <a:spcBef>
                <a:spcPct val="0"/>
              </a:spcBef>
              <a:spcAft>
                <a:spcPts val="0"/>
              </a:spcAft>
              <a:buClrTx/>
              <a:buSzTx/>
              <a:buFontTx/>
              <a:buNone/>
              <a:tabLst/>
              <a:defRPr/>
            </a:pPr>
            <a:endParaRPr lang="en-US" altLang="zh-TW" sz="6600" b="1" dirty="0">
              <a:solidFill>
                <a:srgbClr val="000000"/>
              </a:solidFill>
              <a:effectLst>
                <a:outerShdw blurRad="53975" dist="22860" dir="5400000" algn="tl" rotWithShape="0">
                  <a:srgbClr val="000000">
                    <a:alpha val="55000"/>
                  </a:srgbClr>
                </a:outerShdw>
              </a:effectLst>
              <a:latin typeface="Arial" charset="0"/>
              <a:ea typeface="雅坊美工12" pitchFamily="49" charset="-120"/>
              <a:cs typeface="+mj-cs"/>
            </a:endParaRPr>
          </a:p>
          <a:p>
            <a:pPr marL="0" marR="0" lvl="0" indent="0" algn="ctr" defTabSz="914400" rtl="0" eaLnBrk="1" fontAlgn="auto" latinLnBrk="0" hangingPunct="1">
              <a:lnSpc>
                <a:spcPct val="95000"/>
              </a:lnSpc>
              <a:spcBef>
                <a:spcPct val="0"/>
              </a:spcBef>
              <a:spcAft>
                <a:spcPts val="0"/>
              </a:spcAft>
              <a:buClrTx/>
              <a:buSzTx/>
              <a:buFontTx/>
              <a:buNone/>
              <a:tabLst/>
              <a:defRPr/>
            </a:pPr>
            <a:r>
              <a:rPr kumimoji="0" lang="zh-TW" altLang="en-US" sz="66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Arial" charset="0"/>
                <a:ea typeface="雅坊美工12" pitchFamily="49" charset="-120"/>
                <a:cs typeface="+mj-cs"/>
                <a:hlinkClick r:id="rId2"/>
              </a:rPr>
              <a:t>影片觀賞</a:t>
            </a:r>
            <a:r>
              <a:rPr kumimoji="0" lang="en-US" altLang="zh-TW" sz="4900" b="1" i="0" u="none" strike="noStrike" kern="1200" cap="none" spc="0" normalizeH="0" baseline="0" noProof="0" dirty="0" smtClean="0">
                <a:ln>
                  <a:noFill/>
                </a:ln>
                <a:solidFill>
                  <a:srgbClr val="000000"/>
                </a:solidFill>
                <a:effectLst>
                  <a:outerShdw blurRad="53975" dist="22860" dir="5400000" algn="tl" rotWithShape="0">
                    <a:srgbClr val="000000">
                      <a:alpha val="55000"/>
                    </a:srgbClr>
                  </a:outerShdw>
                </a:effectLst>
                <a:uLnTx/>
                <a:uFillTx/>
                <a:latin typeface="Arial" charset="0"/>
                <a:ea typeface="雅坊美工12" pitchFamily="49" charset="-120"/>
                <a:cs typeface="+mj-cs"/>
              </a:rPr>
              <a:t/>
            </a:r>
            <a:br>
              <a:rPr kumimoji="0" lang="en-US" altLang="zh-TW" sz="4900" b="1" i="0" u="none" strike="noStrike" kern="1200" cap="none" spc="0" normalizeH="0" baseline="0" noProof="0" dirty="0" smtClean="0">
                <a:ln>
                  <a:noFill/>
                </a:ln>
                <a:solidFill>
                  <a:srgbClr val="000000"/>
                </a:solidFill>
                <a:effectLst>
                  <a:outerShdw blurRad="53975" dist="22860" dir="5400000" algn="tl" rotWithShape="0">
                    <a:srgbClr val="000000">
                      <a:alpha val="55000"/>
                    </a:srgbClr>
                  </a:outerShdw>
                </a:effectLst>
                <a:uLnTx/>
                <a:uFillTx/>
                <a:latin typeface="Arial" charset="0"/>
                <a:ea typeface="雅坊美工12" pitchFamily="49" charset="-120"/>
                <a:cs typeface="+mj-cs"/>
              </a:rPr>
            </a:br>
            <a:r>
              <a:rPr kumimoji="0" lang="en-US" altLang="zh-TW" sz="4900" b="1" i="0" u="none" strike="noStrike" kern="1200" cap="none" spc="0" normalizeH="0" baseline="0" noProof="0" dirty="0" smtClean="0">
                <a:ln>
                  <a:noFill/>
                </a:ln>
                <a:solidFill>
                  <a:srgbClr val="000000"/>
                </a:solidFill>
                <a:effectLst>
                  <a:outerShdw blurRad="53975" dist="22860" dir="5400000" algn="tl" rotWithShape="0">
                    <a:srgbClr val="000000">
                      <a:alpha val="55000"/>
                    </a:srgbClr>
                  </a:outerShdw>
                </a:effectLst>
                <a:uLnTx/>
                <a:uFillTx/>
                <a:latin typeface="Arial" charset="0"/>
                <a:ea typeface="雅坊美工12" pitchFamily="49" charset="-120"/>
                <a:cs typeface="+mj-cs"/>
              </a:rPr>
              <a:t/>
            </a:r>
            <a:br>
              <a:rPr kumimoji="0" lang="en-US" altLang="zh-TW" sz="4900" b="1" i="0" u="none" strike="noStrike" kern="1200" cap="none" spc="0" normalizeH="0" baseline="0" noProof="0" dirty="0" smtClean="0">
                <a:ln>
                  <a:noFill/>
                </a:ln>
                <a:solidFill>
                  <a:srgbClr val="000000"/>
                </a:solidFill>
                <a:effectLst>
                  <a:outerShdw blurRad="53975" dist="22860" dir="5400000" algn="tl" rotWithShape="0">
                    <a:srgbClr val="000000">
                      <a:alpha val="55000"/>
                    </a:srgbClr>
                  </a:outerShdw>
                </a:effectLst>
                <a:uLnTx/>
                <a:uFillTx/>
                <a:latin typeface="Arial" charset="0"/>
                <a:ea typeface="雅坊美工12" pitchFamily="49" charset="-120"/>
                <a:cs typeface="+mj-cs"/>
              </a:rPr>
            </a:br>
            <a:endParaRPr kumimoji="0" lang="en-US" altLang="zh-TW" sz="3200" b="1" i="0" u="none" strike="noStrike" kern="1200" cap="none" spc="0" normalizeH="0" baseline="0" noProof="0" dirty="0">
              <a:ln>
                <a:noFill/>
              </a:ln>
              <a:solidFill>
                <a:srgbClr val="898989"/>
              </a:solidFill>
              <a:effectLst>
                <a:outerShdw blurRad="53975" dist="22860" dir="5400000" algn="tl" rotWithShape="0">
                  <a:srgbClr val="000000">
                    <a:alpha val="55000"/>
                  </a:srgbClr>
                </a:outerShdw>
              </a:effectLst>
              <a:uLnTx/>
              <a:uFillTx/>
              <a:latin typeface="華康細圓體(P)" pitchFamily="34" charset="-120"/>
              <a:ea typeface="華康細圓體(P)" pitchFamily="34" charset="-120"/>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ctrTitle"/>
          </p:nvPr>
        </p:nvSpPr>
        <p:spPr>
          <a:xfrm>
            <a:off x="497205" y="320040"/>
            <a:ext cx="8149590" cy="1230154"/>
          </a:xfrm>
          <a:solidFill>
            <a:schemeClr val="accent2">
              <a:lumMod val="40000"/>
              <a:lumOff val="60000"/>
            </a:schemeClr>
          </a:solidFill>
          <a:ln w="28575">
            <a:solidFill>
              <a:schemeClr val="accent2">
                <a:lumMod val="60000"/>
                <a:lumOff val="40000"/>
              </a:schemeClr>
            </a:solidFill>
            <a:prstDash val="lgDash"/>
          </a:ln>
          <a:effectLst>
            <a:glow rad="228600">
              <a:schemeClr val="accent2">
                <a:satMod val="175000"/>
                <a:alpha val="40000"/>
              </a:schemeClr>
            </a:glow>
          </a:effectLst>
        </p:spPr>
        <p:txBody>
          <a:bodyPr vert="horz" lIns="0" tIns="0" rIns="0" bIns="0" rtlCol="0" anchor="ctr" anchorCtr="0">
            <a:normAutofit/>
          </a:bodyPr>
          <a:lstStyle/>
          <a:p>
            <a:pPr>
              <a:lnSpc>
                <a:spcPct val="95000"/>
              </a:lnSpc>
              <a:defRPr/>
            </a:pPr>
            <a:r>
              <a:rPr lang="zh-TW" altLang="en-US" sz="4300" dirty="0" smtClean="0">
                <a:solidFill>
                  <a:srgbClr val="000000"/>
                </a:solidFill>
                <a:latin typeface="華康竹風體W4" pitchFamily="65" charset="-120"/>
                <a:ea typeface="華康竹風體W4" pitchFamily="65" charset="-120"/>
              </a:rPr>
              <a:t>校園性侵或性騷 學校義務</a:t>
            </a:r>
            <a:endParaRPr lang="en-US" altLang="zh-TW" sz="4300" dirty="0" smtClean="0">
              <a:solidFill>
                <a:srgbClr val="000000"/>
              </a:solidFill>
              <a:latin typeface="華康竹風體W4" pitchFamily="65" charset="-120"/>
              <a:ea typeface="華康竹風體W4" pitchFamily="65" charset="-120"/>
            </a:endParaRPr>
          </a:p>
        </p:txBody>
      </p:sp>
      <p:sp>
        <p:nvSpPr>
          <p:cNvPr id="25603" name="Text Box 4"/>
          <p:cNvSpPr txBox="1">
            <a:spLocks noChangeArrowheads="1"/>
          </p:cNvSpPr>
          <p:nvPr/>
        </p:nvSpPr>
        <p:spPr bwMode="auto">
          <a:xfrm>
            <a:off x="497205" y="1645920"/>
            <a:ext cx="8149590" cy="75436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marL="342900" indent="-342900" eaLnBrk="0" hangingPunct="0">
              <a:defRPr sz="2400">
                <a:solidFill>
                  <a:schemeClr val="tx1"/>
                </a:solidFill>
                <a:latin typeface="Times New Roman" pitchFamily="18" charset="0"/>
              </a:defRPr>
            </a:lvl1pPr>
            <a:lvl2pPr indent="-34290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lvl="1" eaLnBrk="1" hangingPunct="1">
              <a:lnSpc>
                <a:spcPct val="95000"/>
              </a:lnSpc>
              <a:buClr>
                <a:srgbClr val="000000"/>
              </a:buClr>
              <a:buSzPct val="100000"/>
              <a:buFontTx/>
              <a:buChar char="•"/>
              <a:defRPr/>
            </a:pPr>
            <a:r>
              <a:rPr lang="zh-TW" altLang="en-US" sz="3200" dirty="0" smtClean="0">
                <a:solidFill>
                  <a:srgbClr val="000000"/>
                </a:solidFill>
                <a:latin typeface="標楷體" pitchFamily="65" charset="-120"/>
                <a:ea typeface="標楷體" pitchFamily="65" charset="-120"/>
              </a:rPr>
              <a:t>一、接獲求助電話之處理人員應視求助者意願提供所需協助，如晤談、陪同就醫、情緒支持、報警、緊急安置、庇護或資訊諮詢等服務。</a:t>
            </a:r>
          </a:p>
          <a:p>
            <a:pPr lvl="1" eaLnBrk="1" hangingPunct="1">
              <a:lnSpc>
                <a:spcPct val="95000"/>
              </a:lnSpc>
              <a:buClr>
                <a:srgbClr val="000000"/>
              </a:buClr>
              <a:buSzPct val="100000"/>
              <a:buFontTx/>
              <a:buChar char="•"/>
              <a:defRPr/>
            </a:pPr>
            <a:r>
              <a:rPr lang="zh-TW" altLang="en-US" sz="3200" dirty="0" smtClean="0">
                <a:solidFill>
                  <a:srgbClr val="000000"/>
                </a:solidFill>
                <a:latin typeface="標楷體" pitchFamily="65" charset="-120"/>
                <a:ea typeface="標楷體" pitchFamily="65" charset="-120"/>
              </a:rPr>
              <a:t>二、接獲申訴之處理人員應提供必要服務及相關資訊，包括瞭解事況、告知申訴者申訴處理方式。</a:t>
            </a:r>
            <a:endParaRPr lang="en-US" altLang="zh-TW" sz="3200" dirty="0" smtClean="0">
              <a:solidFill>
                <a:srgbClr val="000000"/>
              </a:solidFill>
              <a:latin typeface="標楷體" pitchFamily="65" charset="-120"/>
              <a:ea typeface="標楷體" pitchFamily="65" charset="-120"/>
            </a:endParaRPr>
          </a:p>
          <a:p>
            <a:pPr lvl="1" eaLnBrk="1" hangingPunct="1">
              <a:lnSpc>
                <a:spcPct val="95000"/>
              </a:lnSpc>
              <a:buClr>
                <a:srgbClr val="000000"/>
              </a:buClr>
              <a:buSzPct val="100000"/>
              <a:buFontTx/>
              <a:buChar char="•"/>
              <a:defRPr/>
            </a:pPr>
            <a:r>
              <a:rPr lang="zh-TW" altLang="en-US" sz="3200" dirty="0" smtClean="0">
                <a:solidFill>
                  <a:srgbClr val="000000"/>
                </a:solidFill>
                <a:latin typeface="標楷體" pitchFamily="65" charset="-120"/>
                <a:ea typeface="標楷體" pitchFamily="65" charset="-120"/>
              </a:rPr>
              <a:t>三、事件之當事人、檢舉人及證人之姓名及其他足以辨識身分之資料，本校除有調查之必要或基於公共安全之考量者外，應予</a:t>
            </a:r>
            <a:r>
              <a:rPr lang="zh-TW" altLang="en-US" sz="3200" dirty="0" smtClean="0">
                <a:solidFill>
                  <a:srgbClr val="FF0000"/>
                </a:solidFill>
                <a:latin typeface="標楷體" pitchFamily="65" charset="-120"/>
                <a:ea typeface="標楷體" pitchFamily="65" charset="-120"/>
              </a:rPr>
              <a:t>保密</a:t>
            </a:r>
            <a:r>
              <a:rPr lang="zh-TW" altLang="en-US" sz="3200" dirty="0" smtClean="0">
                <a:solidFill>
                  <a:srgbClr val="000000"/>
                </a:solidFill>
                <a:latin typeface="標楷體" pitchFamily="65" charset="-120"/>
                <a:ea typeface="標楷體" pitchFamily="65" charset="-120"/>
              </a:rPr>
              <a:t>。</a:t>
            </a:r>
            <a:endParaRPr lang="en-US" altLang="zh-TW" sz="3200" dirty="0" smtClean="0">
              <a:solidFill>
                <a:srgbClr val="000000"/>
              </a:solidFill>
              <a:latin typeface="標楷體" pitchFamily="65" charset="-120"/>
              <a:ea typeface="標楷體" pitchFamily="65" charset="-120"/>
            </a:endParaRPr>
          </a:p>
          <a:p>
            <a:pPr lvl="1" eaLnBrk="1" hangingPunct="1">
              <a:lnSpc>
                <a:spcPct val="95000"/>
              </a:lnSpc>
              <a:buClr>
                <a:srgbClr val="000000"/>
              </a:buClr>
              <a:buSzPct val="100000"/>
              <a:buFontTx/>
              <a:buChar char="•"/>
              <a:defRPr/>
            </a:pPr>
            <a:endParaRPr lang="en-US" altLang="zh-TW" sz="3200" dirty="0" smtClean="0">
              <a:solidFill>
                <a:srgbClr val="000000"/>
              </a:solidFill>
              <a:latin typeface="標楷體" pitchFamily="65" charset="-120"/>
              <a:ea typeface="標楷體" pitchFamily="65" charset="-120"/>
            </a:endParaRPr>
          </a:p>
          <a:p>
            <a:pPr lvl="1" eaLnBrk="1" hangingPunct="1">
              <a:lnSpc>
                <a:spcPct val="95000"/>
              </a:lnSpc>
              <a:buClr>
                <a:srgbClr val="000000"/>
              </a:buClr>
              <a:buSzPct val="100000"/>
              <a:buFontTx/>
              <a:buChar char="•"/>
              <a:defRPr/>
            </a:pPr>
            <a:endParaRPr lang="en-US" altLang="zh-TW" sz="3200" dirty="0" smtClean="0">
              <a:solidFill>
                <a:srgbClr val="000000"/>
              </a:solidFill>
              <a:latin typeface="標楷體" pitchFamily="65" charset="-120"/>
              <a:ea typeface="標楷體" pitchFamily="65" charset="-120"/>
            </a:endParaRPr>
          </a:p>
          <a:p>
            <a:pPr lvl="1" eaLnBrk="1" hangingPunct="1">
              <a:lnSpc>
                <a:spcPct val="95000"/>
              </a:lnSpc>
              <a:buClr>
                <a:srgbClr val="000000"/>
              </a:buClr>
              <a:buSzPct val="100000"/>
              <a:buFontTx/>
              <a:buChar char="•"/>
              <a:defRPr/>
            </a:pPr>
            <a:endParaRPr lang="en-US" altLang="zh-TW" sz="3200" dirty="0" smtClean="0">
              <a:solidFill>
                <a:srgbClr val="000000"/>
              </a:solidFill>
              <a:latin typeface="標楷體" pitchFamily="65" charset="-120"/>
              <a:ea typeface="標楷體" pitchFamily="65" charset="-120"/>
            </a:endParaRPr>
          </a:p>
          <a:p>
            <a:pPr lvl="1" eaLnBrk="1" hangingPunct="1">
              <a:lnSpc>
                <a:spcPct val="95000"/>
              </a:lnSpc>
              <a:buClr>
                <a:srgbClr val="000000"/>
              </a:buClr>
              <a:buSzPct val="100000"/>
              <a:buFontTx/>
              <a:buChar char="•"/>
              <a:defRPr/>
            </a:pPr>
            <a:endParaRPr lang="en-US" altLang="zh-TW" sz="3200" dirty="0" smtClean="0">
              <a:solidFill>
                <a:srgbClr val="000000"/>
              </a:solidFill>
              <a:latin typeface="標楷體" pitchFamily="65" charset="-120"/>
              <a:ea typeface="標楷體" pitchFamily="65" charset="-120"/>
            </a:endParaRPr>
          </a:p>
          <a:p>
            <a:pPr lvl="1" eaLnBrk="1" hangingPunct="1">
              <a:lnSpc>
                <a:spcPct val="95000"/>
              </a:lnSpc>
              <a:buClr>
                <a:srgbClr val="000000"/>
              </a:buClr>
              <a:buSzPct val="100000"/>
              <a:buFontTx/>
              <a:buChar char="•"/>
              <a:defRPr/>
            </a:pPr>
            <a:endParaRPr lang="en-US" altLang="zh-TW" sz="3200" dirty="0" smtClean="0">
              <a:solidFill>
                <a:srgbClr val="000000"/>
              </a:solidFill>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ctrTitle"/>
          </p:nvPr>
        </p:nvSpPr>
        <p:spPr>
          <a:xfrm>
            <a:off x="497205" y="320040"/>
            <a:ext cx="8149590" cy="1230154"/>
          </a:xfrm>
          <a:solidFill>
            <a:schemeClr val="accent2">
              <a:lumMod val="40000"/>
              <a:lumOff val="60000"/>
            </a:schemeClr>
          </a:solidFill>
          <a:ln w="28575">
            <a:solidFill>
              <a:schemeClr val="accent2">
                <a:lumMod val="60000"/>
                <a:lumOff val="40000"/>
              </a:schemeClr>
            </a:solidFill>
            <a:prstDash val="lgDash"/>
          </a:ln>
          <a:effectLst>
            <a:glow rad="228600">
              <a:schemeClr val="accent2">
                <a:satMod val="175000"/>
                <a:alpha val="40000"/>
              </a:schemeClr>
            </a:glow>
          </a:effectLst>
        </p:spPr>
        <p:txBody>
          <a:bodyPr vert="horz" lIns="0" tIns="0" rIns="0" bIns="0" rtlCol="0" anchor="ctr" anchorCtr="0">
            <a:normAutofit/>
          </a:bodyPr>
          <a:lstStyle/>
          <a:p>
            <a:pPr>
              <a:lnSpc>
                <a:spcPct val="95000"/>
              </a:lnSpc>
              <a:defRPr/>
            </a:pPr>
            <a:r>
              <a:rPr lang="zh-TW" altLang="en-US" sz="4300" dirty="0" smtClean="0">
                <a:solidFill>
                  <a:srgbClr val="000000"/>
                </a:solidFill>
                <a:latin typeface="華康竹風體W4" pitchFamily="65" charset="-120"/>
                <a:ea typeface="華康竹風體W4" pitchFamily="65" charset="-120"/>
              </a:rPr>
              <a:t>校園性侵或性騷 學校義務</a:t>
            </a:r>
            <a:endParaRPr lang="en-US" altLang="zh-TW" sz="4300" dirty="0" smtClean="0">
              <a:solidFill>
                <a:srgbClr val="000000"/>
              </a:solidFill>
              <a:latin typeface="華康竹風體W4" pitchFamily="65" charset="-120"/>
              <a:ea typeface="華康竹風體W4" pitchFamily="65" charset="-120"/>
            </a:endParaRPr>
          </a:p>
        </p:txBody>
      </p:sp>
      <p:sp>
        <p:nvSpPr>
          <p:cNvPr id="25603" name="Text Box 4"/>
          <p:cNvSpPr txBox="1">
            <a:spLocks noChangeArrowheads="1"/>
          </p:cNvSpPr>
          <p:nvPr/>
        </p:nvSpPr>
        <p:spPr bwMode="auto">
          <a:xfrm>
            <a:off x="497205" y="1645920"/>
            <a:ext cx="8149590" cy="4327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marL="342900" indent="-342900" eaLnBrk="0" hangingPunct="0">
              <a:defRPr sz="2400">
                <a:solidFill>
                  <a:schemeClr val="tx1"/>
                </a:solidFill>
                <a:latin typeface="Times New Roman" pitchFamily="18" charset="0"/>
              </a:defRPr>
            </a:lvl1pPr>
            <a:lvl2pPr indent="-34290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102870" lvl="1" indent="0" eaLnBrk="1" hangingPunct="1">
              <a:lnSpc>
                <a:spcPct val="95000"/>
              </a:lnSpc>
              <a:buClr>
                <a:srgbClr val="000000"/>
              </a:buClr>
              <a:buSzPct val="100000"/>
              <a:defRPr/>
            </a:pPr>
            <a:r>
              <a:rPr lang="zh-TW" altLang="en-US" sz="3200" dirty="0" smtClean="0">
                <a:solidFill>
                  <a:srgbClr val="000000"/>
                </a:solidFill>
                <a:latin typeface="標楷體" pitchFamily="65" charset="-120"/>
                <a:ea typeface="標楷體" pitchFamily="65" charset="-120"/>
              </a:rPr>
              <a:t>◎為保障校園性侵害或性騷擾事件當事人之受教權或工作權，學校或主管機關於必要時得為下列處置：</a:t>
            </a:r>
          </a:p>
          <a:p>
            <a:pPr lvl="1" eaLnBrk="1" hangingPunct="1">
              <a:lnSpc>
                <a:spcPct val="95000"/>
              </a:lnSpc>
              <a:buClr>
                <a:srgbClr val="000000"/>
              </a:buClr>
              <a:buSzPct val="100000"/>
              <a:buFontTx/>
              <a:buChar char="•"/>
              <a:defRPr/>
            </a:pPr>
            <a:r>
              <a:rPr lang="zh-TW" altLang="en-US" sz="3200" dirty="0" smtClean="0">
                <a:solidFill>
                  <a:srgbClr val="000000"/>
                </a:solidFill>
                <a:latin typeface="標楷體" pitchFamily="65" charset="-120"/>
                <a:ea typeface="標楷體" pitchFamily="65" charset="-120"/>
              </a:rPr>
              <a:t>一、彈性處理當事人之出缺勤紀錄或成績考核，並積極協助其課業或職務。</a:t>
            </a:r>
          </a:p>
          <a:p>
            <a:pPr lvl="1" eaLnBrk="1" hangingPunct="1">
              <a:lnSpc>
                <a:spcPct val="95000"/>
              </a:lnSpc>
              <a:buClr>
                <a:srgbClr val="000000"/>
              </a:buClr>
              <a:buSzPct val="100000"/>
              <a:buFontTx/>
              <a:buChar char="•"/>
              <a:defRPr/>
            </a:pPr>
            <a:r>
              <a:rPr lang="zh-TW" altLang="en-US" sz="3200" dirty="0" smtClean="0">
                <a:solidFill>
                  <a:srgbClr val="000000"/>
                </a:solidFill>
                <a:latin typeface="標楷體" pitchFamily="65" charset="-120"/>
                <a:ea typeface="標楷體" pitchFamily="65" charset="-120"/>
              </a:rPr>
              <a:t>二、尊重被害人之意願，減低當事人雙方互動之機會。</a:t>
            </a:r>
          </a:p>
          <a:p>
            <a:pPr lvl="1" eaLnBrk="1" hangingPunct="1">
              <a:lnSpc>
                <a:spcPct val="95000"/>
              </a:lnSpc>
              <a:buClr>
                <a:srgbClr val="000000"/>
              </a:buClr>
              <a:buSzPct val="100000"/>
              <a:buFontTx/>
              <a:buChar char="•"/>
              <a:defRPr/>
            </a:pPr>
            <a:r>
              <a:rPr lang="zh-TW" altLang="en-US" sz="3200" dirty="0" smtClean="0">
                <a:solidFill>
                  <a:srgbClr val="000000"/>
                </a:solidFill>
                <a:latin typeface="標楷體" pitchFamily="65" charset="-120"/>
                <a:ea typeface="標楷體" pitchFamily="65" charset="-120"/>
              </a:rPr>
              <a:t>三、採取必要處置，以避免報復情事。</a:t>
            </a:r>
          </a:p>
          <a:p>
            <a:pPr lvl="1" eaLnBrk="1" hangingPunct="1">
              <a:lnSpc>
                <a:spcPct val="95000"/>
              </a:lnSpc>
              <a:buClr>
                <a:srgbClr val="000000"/>
              </a:buClr>
              <a:buSzPct val="100000"/>
              <a:buFontTx/>
              <a:buChar char="•"/>
              <a:defRPr/>
            </a:pPr>
            <a:r>
              <a:rPr lang="zh-TW" altLang="en-US" sz="3200" dirty="0" smtClean="0">
                <a:solidFill>
                  <a:srgbClr val="000000"/>
                </a:solidFill>
                <a:latin typeface="標楷體" pitchFamily="65" charset="-120"/>
                <a:ea typeface="標楷體" pitchFamily="65" charset="-120"/>
              </a:rPr>
              <a:t>四、減低行為人再度加害之可能。</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ctrTitle"/>
          </p:nvPr>
        </p:nvSpPr>
        <p:spPr>
          <a:xfrm>
            <a:off x="497205" y="320040"/>
            <a:ext cx="8149590" cy="1230154"/>
          </a:xfrm>
          <a:solidFill>
            <a:schemeClr val="accent2">
              <a:lumMod val="40000"/>
              <a:lumOff val="60000"/>
            </a:schemeClr>
          </a:solidFill>
          <a:ln w="28575">
            <a:solidFill>
              <a:schemeClr val="accent2">
                <a:lumMod val="60000"/>
                <a:lumOff val="40000"/>
              </a:schemeClr>
            </a:solidFill>
            <a:prstDash val="lgDash"/>
          </a:ln>
          <a:effectLst>
            <a:glow rad="228600">
              <a:schemeClr val="accent2">
                <a:satMod val="175000"/>
                <a:alpha val="40000"/>
              </a:schemeClr>
            </a:glow>
          </a:effectLst>
        </p:spPr>
        <p:txBody>
          <a:bodyPr vert="horz" lIns="0" tIns="0" rIns="0" bIns="0" rtlCol="0" anchor="ctr" anchorCtr="0">
            <a:normAutofit/>
          </a:bodyPr>
          <a:lstStyle/>
          <a:p>
            <a:pPr>
              <a:lnSpc>
                <a:spcPct val="95000"/>
              </a:lnSpc>
              <a:defRPr/>
            </a:pPr>
            <a:r>
              <a:rPr lang="en-US" altLang="zh-TW" sz="4300" dirty="0" smtClean="0">
                <a:solidFill>
                  <a:srgbClr val="000000"/>
                </a:solidFill>
                <a:latin typeface="華康竹風體W4" pitchFamily="65" charset="-120"/>
                <a:ea typeface="華康竹風體W4" pitchFamily="65" charset="-120"/>
              </a:rPr>
              <a:t>P L A Y   T I M E</a:t>
            </a:r>
          </a:p>
        </p:txBody>
      </p:sp>
      <p:sp>
        <p:nvSpPr>
          <p:cNvPr id="25603" name="Text Box 4"/>
          <p:cNvSpPr txBox="1">
            <a:spLocks noChangeArrowheads="1"/>
          </p:cNvSpPr>
          <p:nvPr/>
        </p:nvSpPr>
        <p:spPr bwMode="auto">
          <a:xfrm>
            <a:off x="497205" y="1645920"/>
            <a:ext cx="8149590" cy="4312719"/>
          </a:xfrm>
          <a:prstGeom prst="rect">
            <a:avLst/>
          </a:prstGeom>
          <a:noFill/>
          <a:ln w="9525">
            <a:noFill/>
            <a:miter lim="800000"/>
            <a:headEnd/>
            <a:tailEnd/>
          </a:ln>
        </p:spPr>
        <p:txBody>
          <a:bodyPr lIns="0" tIns="0" rIns="0" bIns="0">
            <a:spAutoFit/>
          </a:bodyPr>
          <a:lstStyle/>
          <a:p>
            <a:pPr marL="102870" lvl="1">
              <a:lnSpc>
                <a:spcPct val="95000"/>
              </a:lnSpc>
              <a:buClr>
                <a:srgbClr val="000000"/>
              </a:buClr>
              <a:buSzPct val="100000"/>
            </a:pPr>
            <a:endParaRPr lang="en-US" altLang="zh-TW" sz="5900" dirty="0">
              <a:solidFill>
                <a:srgbClr val="000000"/>
              </a:solidFill>
              <a:latin typeface="Arial" charset="0"/>
              <a:ea typeface="新細明體" pitchFamily="18" charset="-120"/>
            </a:endParaRPr>
          </a:p>
          <a:p>
            <a:pPr marL="102870" lvl="1" algn="ctr">
              <a:lnSpc>
                <a:spcPct val="95000"/>
              </a:lnSpc>
              <a:buClr>
                <a:srgbClr val="000000"/>
              </a:buClr>
              <a:buSzPct val="100000"/>
            </a:pPr>
            <a:r>
              <a:rPr lang="zh-TW" altLang="en-US" sz="5900" dirty="0">
                <a:solidFill>
                  <a:srgbClr val="000000"/>
                </a:solidFill>
                <a:latin typeface="標楷體" pitchFamily="65" charset="-120"/>
                <a:ea typeface="標楷體" pitchFamily="65" charset="-120"/>
              </a:rPr>
              <a:t>動動腦啊！</a:t>
            </a:r>
            <a:endParaRPr lang="en-US" altLang="zh-TW" sz="5900" dirty="0">
              <a:solidFill>
                <a:srgbClr val="000000"/>
              </a:solidFill>
              <a:latin typeface="標楷體" pitchFamily="65" charset="-120"/>
              <a:ea typeface="標楷體" pitchFamily="65" charset="-120"/>
            </a:endParaRPr>
          </a:p>
          <a:p>
            <a:pPr marL="102870" lvl="1" algn="ctr">
              <a:lnSpc>
                <a:spcPct val="95000"/>
              </a:lnSpc>
              <a:buClr>
                <a:srgbClr val="000000"/>
              </a:buClr>
              <a:buSzPct val="100000"/>
            </a:pPr>
            <a:r>
              <a:rPr lang="zh-TW" altLang="en-US" sz="5900" dirty="0">
                <a:solidFill>
                  <a:srgbClr val="000000"/>
                </a:solidFill>
                <a:latin typeface="標楷體" pitchFamily="65" charset="-120"/>
                <a:ea typeface="標楷體" pitchFamily="65" charset="-120"/>
              </a:rPr>
              <a:t>動動手！</a:t>
            </a:r>
            <a:endParaRPr lang="en-US" altLang="zh-TW" sz="5900" dirty="0">
              <a:solidFill>
                <a:srgbClr val="000000"/>
              </a:solidFill>
              <a:latin typeface="標楷體" pitchFamily="65" charset="-120"/>
              <a:ea typeface="標楷體" pitchFamily="65" charset="-120"/>
            </a:endParaRPr>
          </a:p>
          <a:p>
            <a:pPr marL="102870" lvl="1">
              <a:lnSpc>
                <a:spcPct val="95000"/>
              </a:lnSpc>
              <a:buClr>
                <a:srgbClr val="000000"/>
              </a:buClr>
              <a:buSzPct val="100000"/>
            </a:pPr>
            <a:endParaRPr lang="en-US" altLang="zh-TW" sz="5900" dirty="0">
              <a:solidFill>
                <a:srgbClr val="000000"/>
              </a:solidFill>
              <a:latin typeface="Arial" charset="0"/>
              <a:ea typeface="新細明體" pitchFamily="18" charset="-120"/>
            </a:endParaRPr>
          </a:p>
          <a:p>
            <a:pPr marL="102870" lvl="1">
              <a:lnSpc>
                <a:spcPct val="95000"/>
              </a:lnSpc>
              <a:buClr>
                <a:srgbClr val="000000"/>
              </a:buClr>
              <a:buSzPct val="100000"/>
            </a:pPr>
            <a:r>
              <a:rPr lang="zh-TW" altLang="en-US" sz="5900" dirty="0">
                <a:solidFill>
                  <a:srgbClr val="000000"/>
                </a:solidFill>
                <a:latin typeface="Arial" charset="0"/>
                <a:ea typeface="新細明體" pitchFamily="18" charset="-120"/>
              </a:rPr>
              <a:t>  </a:t>
            </a:r>
            <a:endParaRPr lang="en-US" altLang="zh-TW" sz="5900" dirty="0">
              <a:solidFill>
                <a:srgbClr val="000000"/>
              </a:solidFill>
              <a:latin typeface="Arial" charset="0"/>
              <a:ea typeface="新細明體" pitchFamily="18" charset="-12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ctrTitle"/>
          </p:nvPr>
        </p:nvSpPr>
        <p:spPr>
          <a:xfrm>
            <a:off x="497205" y="320040"/>
            <a:ext cx="8149590" cy="1230154"/>
          </a:xfrm>
          <a:solidFill>
            <a:schemeClr val="accent2">
              <a:lumMod val="40000"/>
              <a:lumOff val="60000"/>
            </a:schemeClr>
          </a:solidFill>
          <a:ln w="28575">
            <a:solidFill>
              <a:schemeClr val="accent2">
                <a:lumMod val="60000"/>
                <a:lumOff val="40000"/>
              </a:schemeClr>
            </a:solidFill>
            <a:prstDash val="lgDash"/>
          </a:ln>
          <a:effectLst>
            <a:glow rad="228600">
              <a:schemeClr val="accent2">
                <a:satMod val="175000"/>
                <a:alpha val="40000"/>
              </a:schemeClr>
            </a:glow>
          </a:effectLst>
        </p:spPr>
        <p:txBody>
          <a:bodyPr vert="horz" lIns="0" tIns="0" rIns="0" bIns="0" rtlCol="0" anchor="ctr" anchorCtr="0">
            <a:normAutofit/>
          </a:bodyPr>
          <a:lstStyle/>
          <a:p>
            <a:pPr>
              <a:lnSpc>
                <a:spcPct val="95000"/>
              </a:lnSpc>
              <a:defRPr/>
            </a:pPr>
            <a:r>
              <a:rPr lang="zh-TW" altLang="en-US" sz="4300" dirty="0" smtClean="0">
                <a:solidFill>
                  <a:srgbClr val="000000"/>
                </a:solidFill>
                <a:latin typeface="華康竹風體W4" pitchFamily="65" charset="-120"/>
                <a:ea typeface="華康竹風體W4" pitchFamily="65" charset="-120"/>
              </a:rPr>
              <a:t>圈圈叉叉是非題</a:t>
            </a:r>
            <a:endParaRPr lang="en-US" altLang="zh-TW" sz="4300" dirty="0" smtClean="0">
              <a:solidFill>
                <a:srgbClr val="000000"/>
              </a:solidFill>
              <a:latin typeface="華康竹風體W4" pitchFamily="65" charset="-120"/>
              <a:ea typeface="華康竹風體W4" pitchFamily="65" charset="-120"/>
            </a:endParaRPr>
          </a:p>
        </p:txBody>
      </p:sp>
      <p:sp>
        <p:nvSpPr>
          <p:cNvPr id="27651" name="Text Box 4"/>
          <p:cNvSpPr txBox="1">
            <a:spLocks noChangeArrowheads="1"/>
          </p:cNvSpPr>
          <p:nvPr/>
        </p:nvSpPr>
        <p:spPr bwMode="auto">
          <a:xfrm>
            <a:off x="497205" y="1645920"/>
            <a:ext cx="8149590" cy="6037807"/>
          </a:xfrm>
          <a:prstGeom prst="rect">
            <a:avLst/>
          </a:prstGeom>
          <a:noFill/>
          <a:ln w="9525">
            <a:noFill/>
            <a:miter lim="800000"/>
            <a:headEnd/>
            <a:tailEnd/>
          </a:ln>
        </p:spPr>
        <p:txBody>
          <a:bodyPr lIns="0" tIns="0" rIns="0" bIns="0">
            <a:spAutoFit/>
          </a:bodyPr>
          <a:lstStyle/>
          <a:p>
            <a:pPr marL="102870" lvl="1">
              <a:lnSpc>
                <a:spcPct val="95000"/>
              </a:lnSpc>
              <a:buClr>
                <a:srgbClr val="000000"/>
              </a:buClr>
              <a:buSzPct val="100000"/>
            </a:pPr>
            <a:endParaRPr lang="en-US" altLang="zh-TW" sz="5900" dirty="0">
              <a:solidFill>
                <a:srgbClr val="000000"/>
              </a:solidFill>
              <a:latin typeface="Arial" charset="0"/>
              <a:ea typeface="新細明體" pitchFamily="18" charset="-120"/>
            </a:endParaRPr>
          </a:p>
          <a:p>
            <a:pPr marL="102870" lvl="1" algn="ctr">
              <a:lnSpc>
                <a:spcPct val="95000"/>
              </a:lnSpc>
              <a:buClr>
                <a:srgbClr val="000000"/>
              </a:buClr>
              <a:buSzPct val="100000"/>
            </a:pPr>
            <a:r>
              <a:rPr lang="zh-TW" altLang="en-US" sz="5900" dirty="0">
                <a:solidFill>
                  <a:srgbClr val="000000"/>
                </a:solidFill>
                <a:latin typeface="標楷體" pitchFamily="65" charset="-120"/>
                <a:ea typeface="標楷體" pitchFamily="65" charset="-120"/>
              </a:rPr>
              <a:t>女生說「不」，</a:t>
            </a:r>
            <a:endParaRPr lang="en-US" altLang="zh-TW" sz="5900" dirty="0">
              <a:solidFill>
                <a:srgbClr val="000000"/>
              </a:solidFill>
              <a:latin typeface="標楷體" pitchFamily="65" charset="-120"/>
              <a:ea typeface="標楷體" pitchFamily="65" charset="-120"/>
            </a:endParaRPr>
          </a:p>
          <a:p>
            <a:pPr marL="102870" lvl="1" algn="ctr">
              <a:lnSpc>
                <a:spcPct val="95000"/>
              </a:lnSpc>
              <a:buClr>
                <a:srgbClr val="000000"/>
              </a:buClr>
              <a:buSzPct val="100000"/>
            </a:pPr>
            <a:r>
              <a:rPr lang="en-US" altLang="zh-TW" sz="5900" dirty="0">
                <a:solidFill>
                  <a:srgbClr val="000000"/>
                </a:solidFill>
                <a:latin typeface="標楷體" pitchFamily="65" charset="-120"/>
                <a:ea typeface="標楷體" pitchFamily="65" charset="-120"/>
              </a:rPr>
              <a:t>       </a:t>
            </a:r>
            <a:r>
              <a:rPr lang="zh-TW" altLang="en-US" sz="5900" dirty="0">
                <a:solidFill>
                  <a:srgbClr val="000000"/>
                </a:solidFill>
                <a:latin typeface="標楷體" pitchFamily="65" charset="-120"/>
                <a:ea typeface="標楷體" pitchFamily="65" charset="-120"/>
              </a:rPr>
              <a:t>就是「要」。</a:t>
            </a:r>
            <a:endParaRPr lang="en-US" altLang="zh-TW" sz="5900" dirty="0">
              <a:solidFill>
                <a:srgbClr val="000000"/>
              </a:solidFill>
              <a:latin typeface="標楷體" pitchFamily="65" charset="-120"/>
              <a:ea typeface="標楷體" pitchFamily="65" charset="-120"/>
            </a:endParaRPr>
          </a:p>
          <a:p>
            <a:pPr marL="102870" lvl="1" algn="ctr">
              <a:lnSpc>
                <a:spcPct val="95000"/>
              </a:lnSpc>
              <a:buClr>
                <a:srgbClr val="000000"/>
              </a:buClr>
              <a:buSzPct val="100000"/>
            </a:pPr>
            <a:endParaRPr lang="en-US" altLang="zh-TW" sz="5900" dirty="0">
              <a:solidFill>
                <a:srgbClr val="000000"/>
              </a:solidFill>
              <a:latin typeface="標楷體" pitchFamily="65" charset="-120"/>
              <a:ea typeface="標楷體" pitchFamily="65" charset="-120"/>
            </a:endParaRPr>
          </a:p>
          <a:p>
            <a:pPr marL="102870" lvl="1" algn="ctr">
              <a:lnSpc>
                <a:spcPct val="95000"/>
              </a:lnSpc>
              <a:buClr>
                <a:srgbClr val="000000"/>
              </a:buClr>
              <a:buSzPct val="100000"/>
            </a:pPr>
            <a:r>
              <a:rPr lang="zh-TW" altLang="en-US" sz="5900" b="1" dirty="0">
                <a:solidFill>
                  <a:srgbClr val="FF0000"/>
                </a:solidFill>
                <a:latin typeface="標楷體" pitchFamily="65" charset="-120"/>
                <a:ea typeface="標楷體" pitchFamily="65" charset="-120"/>
              </a:rPr>
              <a:t>╳</a:t>
            </a:r>
            <a:endParaRPr lang="en-US" altLang="zh-TW" sz="5900" b="1" dirty="0">
              <a:solidFill>
                <a:srgbClr val="FF0000"/>
              </a:solidFill>
              <a:latin typeface="標楷體" pitchFamily="65" charset="-120"/>
              <a:ea typeface="標楷體" pitchFamily="65" charset="-120"/>
            </a:endParaRPr>
          </a:p>
          <a:p>
            <a:pPr marL="102870" lvl="1">
              <a:lnSpc>
                <a:spcPct val="95000"/>
              </a:lnSpc>
              <a:buClr>
                <a:srgbClr val="000000"/>
              </a:buClr>
              <a:buSzPct val="100000"/>
            </a:pPr>
            <a:endParaRPr lang="en-US" altLang="zh-TW" sz="5900" dirty="0">
              <a:solidFill>
                <a:srgbClr val="000000"/>
              </a:solidFill>
              <a:latin typeface="Arial" charset="0"/>
              <a:ea typeface="新細明體" pitchFamily="18" charset="-120"/>
            </a:endParaRPr>
          </a:p>
          <a:p>
            <a:pPr marL="102870" lvl="1">
              <a:lnSpc>
                <a:spcPct val="95000"/>
              </a:lnSpc>
              <a:buClr>
                <a:srgbClr val="000000"/>
              </a:buClr>
              <a:buSzPct val="100000"/>
            </a:pPr>
            <a:r>
              <a:rPr lang="zh-TW" altLang="en-US" sz="5900" dirty="0">
                <a:solidFill>
                  <a:srgbClr val="000000"/>
                </a:solidFill>
                <a:latin typeface="Arial" charset="0"/>
                <a:ea typeface="新細明體" pitchFamily="18" charset="-120"/>
              </a:rPr>
              <a:t>  </a:t>
            </a:r>
            <a:endParaRPr lang="en-US" altLang="zh-TW" sz="5900" dirty="0">
              <a:solidFill>
                <a:srgbClr val="000000"/>
              </a:solidFill>
              <a:latin typeface="Arial" charset="0"/>
              <a:ea typeface="新細明體" pitchFamily="18"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27651">
                                            <p:txEl>
                                              <p:pRg st="4" end="4"/>
                                            </p:txEl>
                                          </p:spTgt>
                                        </p:tgtEl>
                                        <p:attrNameLst>
                                          <p:attrName>style.visibility</p:attrName>
                                        </p:attrNameLst>
                                      </p:cBhvr>
                                      <p:to>
                                        <p:strVal val="visible"/>
                                      </p:to>
                                    </p:set>
                                    <p:animEffect transition="in" filter="fade">
                                      <p:cBhvr>
                                        <p:cTn id="7" dur="1500"/>
                                        <p:tgtEl>
                                          <p:spTgt spid="27651">
                                            <p:txEl>
                                              <p:pRg st="4" end="4"/>
                                            </p:txEl>
                                          </p:spTgt>
                                        </p:tgtEl>
                                      </p:cBhvr>
                                    </p:animEffect>
                                    <p:anim calcmode="lin" valueType="num">
                                      <p:cBhvr>
                                        <p:cTn id="8" dur="1500" fill="hold"/>
                                        <p:tgtEl>
                                          <p:spTgt spid="27651">
                                            <p:txEl>
                                              <p:pRg st="4" end="4"/>
                                            </p:txEl>
                                          </p:spTgt>
                                        </p:tgtEl>
                                        <p:attrNameLst>
                                          <p:attrName>ppt_w</p:attrName>
                                        </p:attrNameLst>
                                      </p:cBhvr>
                                      <p:tavLst>
                                        <p:tav tm="0" fmla="#ppt_w*sin(2.5*pi*$)">
                                          <p:val>
                                            <p:fltVal val="0"/>
                                          </p:val>
                                        </p:tav>
                                        <p:tav tm="100000">
                                          <p:val>
                                            <p:fltVal val="1"/>
                                          </p:val>
                                        </p:tav>
                                      </p:tavLst>
                                    </p:anim>
                                    <p:anim calcmode="lin" valueType="num">
                                      <p:cBhvr>
                                        <p:cTn id="9" dur="1500" fill="hold"/>
                                        <p:tgtEl>
                                          <p:spTgt spid="27651">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ctrTitle"/>
          </p:nvPr>
        </p:nvSpPr>
        <p:spPr>
          <a:xfrm>
            <a:off x="497205" y="320040"/>
            <a:ext cx="8149590" cy="1230154"/>
          </a:xfrm>
          <a:solidFill>
            <a:schemeClr val="accent2">
              <a:lumMod val="40000"/>
              <a:lumOff val="60000"/>
            </a:schemeClr>
          </a:solidFill>
          <a:ln w="28575">
            <a:solidFill>
              <a:schemeClr val="accent2">
                <a:lumMod val="60000"/>
                <a:lumOff val="40000"/>
              </a:schemeClr>
            </a:solidFill>
            <a:prstDash val="lgDash"/>
          </a:ln>
          <a:effectLst>
            <a:glow rad="228600">
              <a:schemeClr val="accent2">
                <a:satMod val="175000"/>
                <a:alpha val="40000"/>
              </a:schemeClr>
            </a:glow>
          </a:effectLst>
        </p:spPr>
        <p:txBody>
          <a:bodyPr vert="horz" lIns="0" tIns="0" rIns="0" bIns="0" rtlCol="0" anchor="ctr" anchorCtr="0">
            <a:normAutofit/>
          </a:bodyPr>
          <a:lstStyle/>
          <a:p>
            <a:pPr>
              <a:lnSpc>
                <a:spcPct val="95000"/>
              </a:lnSpc>
              <a:defRPr/>
            </a:pPr>
            <a:r>
              <a:rPr lang="zh-TW" altLang="en-US" sz="4300" dirty="0" smtClean="0">
                <a:solidFill>
                  <a:srgbClr val="000000"/>
                </a:solidFill>
                <a:latin typeface="華康竹風體W4" pitchFamily="65" charset="-120"/>
                <a:ea typeface="華康竹風體W4" pitchFamily="65" charset="-120"/>
              </a:rPr>
              <a:t>圈圈叉叉是非題</a:t>
            </a:r>
            <a:endParaRPr lang="en-US" altLang="zh-TW" sz="4300" dirty="0" smtClean="0">
              <a:solidFill>
                <a:srgbClr val="000000"/>
              </a:solidFill>
              <a:latin typeface="華康竹風體W4" pitchFamily="65" charset="-120"/>
              <a:ea typeface="華康竹風體W4" pitchFamily="65" charset="-120"/>
            </a:endParaRPr>
          </a:p>
        </p:txBody>
      </p:sp>
      <p:sp>
        <p:nvSpPr>
          <p:cNvPr id="27651" name="Text Box 4"/>
          <p:cNvSpPr txBox="1">
            <a:spLocks noChangeArrowheads="1"/>
          </p:cNvSpPr>
          <p:nvPr/>
        </p:nvSpPr>
        <p:spPr bwMode="auto">
          <a:xfrm>
            <a:off x="497205" y="1645920"/>
            <a:ext cx="8149590" cy="4809778"/>
          </a:xfrm>
          <a:prstGeom prst="rect">
            <a:avLst/>
          </a:prstGeom>
          <a:noFill/>
          <a:ln w="9525">
            <a:noFill/>
            <a:miter lim="800000"/>
            <a:headEnd/>
            <a:tailEnd/>
          </a:ln>
        </p:spPr>
        <p:txBody>
          <a:bodyPr lIns="0" tIns="0" rIns="0" bIns="0">
            <a:spAutoFit/>
          </a:bodyPr>
          <a:lstStyle/>
          <a:p>
            <a:pPr marL="102870" lvl="1">
              <a:lnSpc>
                <a:spcPct val="95000"/>
              </a:lnSpc>
              <a:buClr>
                <a:srgbClr val="000000"/>
              </a:buClr>
              <a:buSzPct val="100000"/>
            </a:pPr>
            <a:endParaRPr lang="en-US" altLang="zh-TW" sz="5900" dirty="0">
              <a:solidFill>
                <a:srgbClr val="000000"/>
              </a:solidFill>
              <a:latin typeface="Arial" charset="0"/>
              <a:ea typeface="新細明體" pitchFamily="18" charset="-120"/>
            </a:endParaRPr>
          </a:p>
          <a:p>
            <a:pPr marL="102870" lvl="1" algn="ctr">
              <a:lnSpc>
                <a:spcPct val="95000"/>
              </a:lnSpc>
              <a:buClr>
                <a:srgbClr val="000000"/>
              </a:buClr>
              <a:buSzPct val="100000"/>
            </a:pPr>
            <a:r>
              <a:rPr lang="zh-TW" altLang="en-US" sz="4000" b="1" dirty="0">
                <a:solidFill>
                  <a:srgbClr val="000000"/>
                </a:solidFill>
                <a:latin typeface="Arial" charset="0"/>
                <a:ea typeface="新細明體" pitchFamily="18" charset="-120"/>
              </a:rPr>
              <a:t>女生說「不」就是「不」，</a:t>
            </a:r>
            <a:endParaRPr lang="en-US" altLang="zh-TW" sz="4000" b="1" dirty="0">
              <a:solidFill>
                <a:srgbClr val="000000"/>
              </a:solidFill>
              <a:latin typeface="Arial" charset="0"/>
              <a:ea typeface="新細明體" pitchFamily="18" charset="-120"/>
            </a:endParaRPr>
          </a:p>
          <a:p>
            <a:pPr marL="102870" lvl="1" algn="ctr">
              <a:lnSpc>
                <a:spcPct val="95000"/>
              </a:lnSpc>
              <a:buClr>
                <a:srgbClr val="000000"/>
              </a:buClr>
              <a:buSzPct val="100000"/>
            </a:pPr>
            <a:r>
              <a:rPr lang="zh-TW" altLang="en-US" sz="4000" b="1" dirty="0">
                <a:solidFill>
                  <a:srgbClr val="000000"/>
                </a:solidFill>
                <a:latin typeface="Arial" charset="0"/>
                <a:ea typeface="新細明體" pitchFamily="18" charset="-120"/>
              </a:rPr>
              <a:t>無論如何，當她用言語、手勢、</a:t>
            </a:r>
            <a:endParaRPr lang="en-US" altLang="zh-TW" sz="4000" b="1" dirty="0">
              <a:solidFill>
                <a:srgbClr val="000000"/>
              </a:solidFill>
              <a:latin typeface="Arial" charset="0"/>
              <a:ea typeface="新細明體" pitchFamily="18" charset="-120"/>
            </a:endParaRPr>
          </a:p>
          <a:p>
            <a:pPr marL="102870" lvl="1" algn="ctr">
              <a:lnSpc>
                <a:spcPct val="95000"/>
              </a:lnSpc>
              <a:buClr>
                <a:srgbClr val="000000"/>
              </a:buClr>
              <a:buSzPct val="100000"/>
            </a:pPr>
            <a:r>
              <a:rPr lang="zh-TW" altLang="en-US" sz="4000" b="1" dirty="0">
                <a:solidFill>
                  <a:srgbClr val="000000"/>
                </a:solidFill>
                <a:latin typeface="Arial" charset="0"/>
                <a:ea typeface="新細明體" pitchFamily="18" charset="-120"/>
              </a:rPr>
              <a:t>動作做出「不」的表示時，</a:t>
            </a:r>
            <a:endParaRPr lang="en-US" altLang="zh-TW" sz="4000" b="1" dirty="0">
              <a:solidFill>
                <a:srgbClr val="000000"/>
              </a:solidFill>
              <a:latin typeface="Arial" charset="0"/>
              <a:ea typeface="新細明體" pitchFamily="18" charset="-120"/>
            </a:endParaRPr>
          </a:p>
          <a:p>
            <a:pPr marL="102870" lvl="1" algn="ctr">
              <a:lnSpc>
                <a:spcPct val="95000"/>
              </a:lnSpc>
              <a:buClr>
                <a:srgbClr val="000000"/>
              </a:buClr>
              <a:buSzPct val="100000"/>
            </a:pPr>
            <a:r>
              <a:rPr lang="zh-TW" altLang="en-US" sz="4000" b="1" dirty="0">
                <a:solidFill>
                  <a:srgbClr val="000000"/>
                </a:solidFill>
                <a:latin typeface="Arial" charset="0"/>
                <a:ea typeface="新細明體" pitchFamily="18" charset="-120"/>
              </a:rPr>
              <a:t>就應該尊重她的決定，</a:t>
            </a:r>
            <a:endParaRPr lang="en-US" altLang="zh-TW" sz="4000" b="1" dirty="0">
              <a:solidFill>
                <a:srgbClr val="000000"/>
              </a:solidFill>
              <a:latin typeface="Arial" charset="0"/>
              <a:ea typeface="新細明體" pitchFamily="18" charset="-120"/>
            </a:endParaRPr>
          </a:p>
          <a:p>
            <a:pPr marL="102870" lvl="1" algn="ctr">
              <a:lnSpc>
                <a:spcPct val="95000"/>
              </a:lnSpc>
              <a:buClr>
                <a:srgbClr val="000000"/>
              </a:buClr>
              <a:buSzPct val="100000"/>
            </a:pPr>
            <a:r>
              <a:rPr lang="zh-TW" altLang="en-US" sz="4000" b="1" dirty="0">
                <a:solidFill>
                  <a:srgbClr val="000000"/>
                </a:solidFill>
                <a:latin typeface="Arial" charset="0"/>
                <a:ea typeface="新細明體" pitchFamily="18" charset="-120"/>
              </a:rPr>
              <a:t>停止自已的行為。</a:t>
            </a:r>
            <a:endParaRPr lang="en-US" altLang="zh-TW" sz="4000" b="1" dirty="0">
              <a:solidFill>
                <a:srgbClr val="000000"/>
              </a:solidFill>
              <a:latin typeface="Arial" charset="0"/>
              <a:ea typeface="新細明體" pitchFamily="18" charset="-120"/>
            </a:endParaRPr>
          </a:p>
          <a:p>
            <a:pPr marL="102870" lvl="1">
              <a:lnSpc>
                <a:spcPct val="95000"/>
              </a:lnSpc>
              <a:buClr>
                <a:srgbClr val="000000"/>
              </a:buClr>
              <a:buSzPct val="100000"/>
            </a:pPr>
            <a:r>
              <a:rPr lang="zh-TW" altLang="en-US" sz="5900" dirty="0">
                <a:solidFill>
                  <a:srgbClr val="000000"/>
                </a:solidFill>
                <a:latin typeface="Arial" charset="0"/>
                <a:ea typeface="新細明體" pitchFamily="18" charset="-120"/>
              </a:rPr>
              <a:t>  </a:t>
            </a:r>
            <a:endParaRPr lang="en-US" altLang="zh-TW" sz="5900" dirty="0">
              <a:solidFill>
                <a:srgbClr val="000000"/>
              </a:solidFill>
              <a:latin typeface="Arial" charset="0"/>
              <a:ea typeface="新細明體" pitchFamily="18" charset="-12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ctrTitle"/>
          </p:nvPr>
        </p:nvSpPr>
        <p:spPr>
          <a:xfrm>
            <a:off x="497205" y="320040"/>
            <a:ext cx="8149590" cy="1230154"/>
          </a:xfrm>
          <a:solidFill>
            <a:schemeClr val="accent2">
              <a:lumMod val="40000"/>
              <a:lumOff val="60000"/>
            </a:schemeClr>
          </a:solidFill>
          <a:ln w="28575">
            <a:solidFill>
              <a:schemeClr val="accent2">
                <a:lumMod val="60000"/>
                <a:lumOff val="40000"/>
              </a:schemeClr>
            </a:solidFill>
            <a:prstDash val="lgDash"/>
          </a:ln>
          <a:effectLst>
            <a:glow rad="228600">
              <a:schemeClr val="accent2">
                <a:satMod val="175000"/>
                <a:alpha val="40000"/>
              </a:schemeClr>
            </a:glow>
          </a:effectLst>
        </p:spPr>
        <p:txBody>
          <a:bodyPr vert="horz" lIns="0" tIns="0" rIns="0" bIns="0" rtlCol="0" anchor="ctr" anchorCtr="0">
            <a:normAutofit/>
          </a:bodyPr>
          <a:lstStyle/>
          <a:p>
            <a:pPr>
              <a:lnSpc>
                <a:spcPct val="95000"/>
              </a:lnSpc>
              <a:defRPr/>
            </a:pPr>
            <a:r>
              <a:rPr lang="zh-TW" altLang="en-US" sz="4300" dirty="0" smtClean="0">
                <a:solidFill>
                  <a:srgbClr val="000000"/>
                </a:solidFill>
                <a:latin typeface="華康竹風體W4" pitchFamily="65" charset="-120"/>
                <a:ea typeface="華康竹風體W4" pitchFamily="65" charset="-120"/>
              </a:rPr>
              <a:t>圈圈叉叉是非題</a:t>
            </a:r>
            <a:endParaRPr lang="en-US" altLang="zh-TW" sz="4300" dirty="0" smtClean="0">
              <a:solidFill>
                <a:srgbClr val="000000"/>
              </a:solidFill>
              <a:latin typeface="華康竹風體W4" pitchFamily="65" charset="-120"/>
              <a:ea typeface="華康竹風體W4" pitchFamily="65" charset="-120"/>
            </a:endParaRPr>
          </a:p>
        </p:txBody>
      </p:sp>
      <p:sp>
        <p:nvSpPr>
          <p:cNvPr id="29699" name="Text Box 4"/>
          <p:cNvSpPr txBox="1">
            <a:spLocks noChangeArrowheads="1"/>
          </p:cNvSpPr>
          <p:nvPr/>
        </p:nvSpPr>
        <p:spPr bwMode="auto">
          <a:xfrm>
            <a:off x="497205" y="1645920"/>
            <a:ext cx="8149590" cy="5379934"/>
          </a:xfrm>
          <a:prstGeom prst="rect">
            <a:avLst/>
          </a:prstGeom>
          <a:noFill/>
          <a:ln w="9525">
            <a:noFill/>
            <a:miter lim="800000"/>
            <a:headEnd/>
            <a:tailEnd/>
          </a:ln>
        </p:spPr>
        <p:txBody>
          <a:bodyPr lIns="0" tIns="0" rIns="0" bIns="0">
            <a:spAutoFit/>
          </a:bodyPr>
          <a:lstStyle/>
          <a:p>
            <a:pPr marL="102870" lvl="1">
              <a:lnSpc>
                <a:spcPct val="95000"/>
              </a:lnSpc>
              <a:buClr>
                <a:srgbClr val="000000"/>
              </a:buClr>
              <a:buSzPct val="100000"/>
            </a:pPr>
            <a:endParaRPr lang="en-US" altLang="zh-TW" sz="5900" dirty="0">
              <a:solidFill>
                <a:srgbClr val="000000"/>
              </a:solidFill>
              <a:latin typeface="Arial" charset="0"/>
              <a:ea typeface="新細明體" pitchFamily="18" charset="-120"/>
            </a:endParaRPr>
          </a:p>
          <a:p>
            <a:pPr marL="102870" lvl="1" algn="ctr">
              <a:lnSpc>
                <a:spcPct val="95000"/>
              </a:lnSpc>
              <a:buClr>
                <a:srgbClr val="000000"/>
              </a:buClr>
              <a:buSzPct val="100000"/>
            </a:pPr>
            <a:r>
              <a:rPr lang="zh-TW" altLang="en-US" sz="5900" dirty="0">
                <a:solidFill>
                  <a:srgbClr val="000000"/>
                </a:solidFill>
                <a:latin typeface="標楷體" pitchFamily="65" charset="-120"/>
                <a:ea typeface="標楷體" pitchFamily="65" charset="-120"/>
              </a:rPr>
              <a:t>男生不可能被性騷擾。</a:t>
            </a:r>
            <a:endParaRPr lang="en-US" altLang="zh-TW" sz="5900" dirty="0">
              <a:solidFill>
                <a:srgbClr val="000000"/>
              </a:solidFill>
              <a:latin typeface="標楷體" pitchFamily="65" charset="-120"/>
              <a:ea typeface="標楷體" pitchFamily="65" charset="-120"/>
            </a:endParaRPr>
          </a:p>
          <a:p>
            <a:pPr marL="102870" lvl="1" algn="ctr">
              <a:lnSpc>
                <a:spcPct val="95000"/>
              </a:lnSpc>
              <a:buClr>
                <a:srgbClr val="000000"/>
              </a:buClr>
              <a:buSzPct val="100000"/>
            </a:pPr>
            <a:endParaRPr lang="en-US" altLang="zh-TW" sz="5900" dirty="0">
              <a:solidFill>
                <a:srgbClr val="000000"/>
              </a:solidFill>
              <a:latin typeface="標楷體" pitchFamily="65" charset="-120"/>
              <a:ea typeface="標楷體" pitchFamily="65" charset="-120"/>
            </a:endParaRPr>
          </a:p>
          <a:p>
            <a:pPr marL="102870" lvl="1" algn="ctr">
              <a:lnSpc>
                <a:spcPct val="95000"/>
              </a:lnSpc>
              <a:buClr>
                <a:srgbClr val="000000"/>
              </a:buClr>
              <a:buSzPct val="100000"/>
            </a:pPr>
            <a:r>
              <a:rPr lang="zh-TW" altLang="en-US" sz="5900" b="1" dirty="0">
                <a:solidFill>
                  <a:srgbClr val="FF0000"/>
                </a:solidFill>
                <a:latin typeface="標楷體" pitchFamily="65" charset="-120"/>
                <a:ea typeface="標楷體" pitchFamily="65" charset="-120"/>
              </a:rPr>
              <a:t>╳</a:t>
            </a:r>
            <a:endParaRPr lang="en-US" altLang="zh-TW" sz="5900" b="1" dirty="0">
              <a:solidFill>
                <a:srgbClr val="FF0000"/>
              </a:solidFill>
              <a:latin typeface="標楷體" pitchFamily="65" charset="-120"/>
              <a:ea typeface="標楷體" pitchFamily="65" charset="-120"/>
            </a:endParaRPr>
          </a:p>
          <a:p>
            <a:pPr marL="102870" lvl="1" algn="ctr">
              <a:lnSpc>
                <a:spcPct val="95000"/>
              </a:lnSpc>
              <a:buClr>
                <a:srgbClr val="000000"/>
              </a:buClr>
              <a:buSzPct val="100000"/>
            </a:pPr>
            <a:endParaRPr lang="en-US" altLang="zh-TW" sz="5900" dirty="0">
              <a:solidFill>
                <a:srgbClr val="000000"/>
              </a:solidFill>
              <a:latin typeface="Arial" charset="0"/>
              <a:ea typeface="新細明體" pitchFamily="18" charset="-120"/>
            </a:endParaRPr>
          </a:p>
          <a:p>
            <a:pPr marL="102870" lvl="1">
              <a:lnSpc>
                <a:spcPct val="95000"/>
              </a:lnSpc>
              <a:buClr>
                <a:srgbClr val="000000"/>
              </a:buClr>
              <a:buSzPct val="100000"/>
            </a:pPr>
            <a:r>
              <a:rPr lang="zh-TW" altLang="en-US" sz="5900" dirty="0">
                <a:solidFill>
                  <a:srgbClr val="000000"/>
                </a:solidFill>
                <a:latin typeface="Arial" charset="0"/>
                <a:ea typeface="新細明體" pitchFamily="18" charset="-120"/>
              </a:rPr>
              <a:t>  </a:t>
            </a:r>
            <a:endParaRPr lang="en-US" altLang="zh-TW" sz="5900" dirty="0">
              <a:solidFill>
                <a:srgbClr val="000000"/>
              </a:solidFill>
              <a:latin typeface="Arial" charset="0"/>
              <a:ea typeface="新細明體" pitchFamily="18"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29699">
                                            <p:txEl>
                                              <p:pRg st="3" end="3"/>
                                            </p:txEl>
                                          </p:spTgt>
                                        </p:tgtEl>
                                        <p:attrNameLst>
                                          <p:attrName>style.visibility</p:attrName>
                                        </p:attrNameLst>
                                      </p:cBhvr>
                                      <p:to>
                                        <p:strVal val="visible"/>
                                      </p:to>
                                    </p:set>
                                    <p:animEffect transition="in" filter="fade">
                                      <p:cBhvr>
                                        <p:cTn id="7" dur="1500"/>
                                        <p:tgtEl>
                                          <p:spTgt spid="29699">
                                            <p:txEl>
                                              <p:pRg st="3" end="3"/>
                                            </p:txEl>
                                          </p:spTgt>
                                        </p:tgtEl>
                                      </p:cBhvr>
                                    </p:animEffect>
                                    <p:anim calcmode="lin" valueType="num">
                                      <p:cBhvr>
                                        <p:cTn id="8" dur="1500" fill="hold"/>
                                        <p:tgtEl>
                                          <p:spTgt spid="29699">
                                            <p:txEl>
                                              <p:pRg st="3" end="3"/>
                                            </p:txEl>
                                          </p:spTgt>
                                        </p:tgtEl>
                                        <p:attrNameLst>
                                          <p:attrName>ppt_w</p:attrName>
                                        </p:attrNameLst>
                                      </p:cBhvr>
                                      <p:tavLst>
                                        <p:tav tm="0" fmla="#ppt_w*sin(2.5*pi*$)">
                                          <p:val>
                                            <p:fltVal val="0"/>
                                          </p:val>
                                        </p:tav>
                                        <p:tav tm="100000">
                                          <p:val>
                                            <p:fltVal val="1"/>
                                          </p:val>
                                        </p:tav>
                                      </p:tavLst>
                                    </p:anim>
                                    <p:anim calcmode="lin" valueType="num">
                                      <p:cBhvr>
                                        <p:cTn id="9" dur="1500" fill="hold"/>
                                        <p:tgtEl>
                                          <p:spTgt spid="29699">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ctrTitle"/>
          </p:nvPr>
        </p:nvSpPr>
        <p:spPr>
          <a:xfrm>
            <a:off x="497205" y="320040"/>
            <a:ext cx="8149590" cy="1230154"/>
          </a:xfrm>
          <a:solidFill>
            <a:schemeClr val="accent2">
              <a:lumMod val="40000"/>
              <a:lumOff val="60000"/>
            </a:schemeClr>
          </a:solidFill>
          <a:ln w="28575">
            <a:solidFill>
              <a:schemeClr val="accent2">
                <a:lumMod val="60000"/>
                <a:lumOff val="40000"/>
              </a:schemeClr>
            </a:solidFill>
            <a:prstDash val="lgDash"/>
          </a:ln>
          <a:effectLst>
            <a:glow rad="228600">
              <a:schemeClr val="accent2">
                <a:satMod val="175000"/>
                <a:alpha val="40000"/>
              </a:schemeClr>
            </a:glow>
          </a:effectLst>
        </p:spPr>
        <p:txBody>
          <a:bodyPr vert="horz" lIns="0" tIns="0" rIns="0" bIns="0" rtlCol="0" anchor="ctr" anchorCtr="0">
            <a:normAutofit/>
          </a:bodyPr>
          <a:lstStyle/>
          <a:p>
            <a:pPr>
              <a:lnSpc>
                <a:spcPct val="95000"/>
              </a:lnSpc>
              <a:defRPr/>
            </a:pPr>
            <a:r>
              <a:rPr lang="zh-TW" altLang="en-US" sz="4300" dirty="0" smtClean="0">
                <a:solidFill>
                  <a:srgbClr val="000000"/>
                </a:solidFill>
                <a:latin typeface="華康竹風體W4" pitchFamily="65" charset="-120"/>
                <a:ea typeface="華康竹風體W4" pitchFamily="65" charset="-120"/>
              </a:rPr>
              <a:t>圈圈叉叉是非題</a:t>
            </a:r>
            <a:endParaRPr lang="en-US" altLang="zh-TW" sz="4300" dirty="0" smtClean="0">
              <a:solidFill>
                <a:srgbClr val="000000"/>
              </a:solidFill>
              <a:latin typeface="華康竹風體W4" pitchFamily="65" charset="-120"/>
              <a:ea typeface="華康竹風體W4" pitchFamily="65" charset="-120"/>
            </a:endParaRPr>
          </a:p>
        </p:txBody>
      </p:sp>
      <p:sp>
        <p:nvSpPr>
          <p:cNvPr id="29699" name="Text Box 4"/>
          <p:cNvSpPr txBox="1">
            <a:spLocks noChangeArrowheads="1"/>
          </p:cNvSpPr>
          <p:nvPr/>
        </p:nvSpPr>
        <p:spPr bwMode="auto">
          <a:xfrm>
            <a:off x="497205" y="1645920"/>
            <a:ext cx="8149590" cy="5438412"/>
          </a:xfrm>
          <a:prstGeom prst="rect">
            <a:avLst/>
          </a:prstGeom>
          <a:noFill/>
          <a:ln w="9525">
            <a:noFill/>
            <a:miter lim="800000"/>
            <a:headEnd/>
            <a:tailEnd/>
          </a:ln>
        </p:spPr>
        <p:txBody>
          <a:bodyPr lIns="0" tIns="0" rIns="0" bIns="0">
            <a:spAutoFit/>
          </a:bodyPr>
          <a:lstStyle/>
          <a:p>
            <a:pPr marL="102870" lvl="1">
              <a:lnSpc>
                <a:spcPct val="95000"/>
              </a:lnSpc>
              <a:buClr>
                <a:srgbClr val="000000"/>
              </a:buClr>
              <a:buSzPct val="100000"/>
            </a:pPr>
            <a:endParaRPr lang="en-US" altLang="zh-TW" sz="4000" dirty="0">
              <a:solidFill>
                <a:srgbClr val="000000"/>
              </a:solidFill>
              <a:latin typeface="Arial" charset="0"/>
              <a:ea typeface="新細明體" pitchFamily="18" charset="-120"/>
            </a:endParaRPr>
          </a:p>
          <a:p>
            <a:pPr marL="102870" lvl="1" algn="ctr">
              <a:lnSpc>
                <a:spcPct val="95000"/>
              </a:lnSpc>
              <a:buClr>
                <a:srgbClr val="000000"/>
              </a:buClr>
              <a:buSzPct val="100000"/>
            </a:pPr>
            <a:r>
              <a:rPr lang="zh-TW" altLang="en-US" sz="4000" b="1" dirty="0">
                <a:solidFill>
                  <a:srgbClr val="000000"/>
                </a:solidFill>
                <a:latin typeface="Arial" charset="0"/>
                <a:ea typeface="新細明體" pitchFamily="18" charset="-120"/>
              </a:rPr>
              <a:t>男生當然有可能被性騷擾或被性侵害，但由於一般人認為男性應有能力保護自已，社會上也不鼓勵男性談論受害經驗，故男性受害人往往更難以啟齒。 </a:t>
            </a:r>
            <a:endParaRPr lang="en-US" altLang="zh-TW" sz="4000" b="1" dirty="0">
              <a:solidFill>
                <a:srgbClr val="000000"/>
              </a:solidFill>
              <a:latin typeface="Arial" charset="0"/>
              <a:ea typeface="新細明體" pitchFamily="18" charset="-120"/>
            </a:endParaRPr>
          </a:p>
          <a:p>
            <a:pPr marL="102870" lvl="1" algn="ctr">
              <a:lnSpc>
                <a:spcPct val="95000"/>
              </a:lnSpc>
              <a:buClr>
                <a:srgbClr val="000000"/>
              </a:buClr>
              <a:buSzPct val="100000"/>
            </a:pPr>
            <a:endParaRPr lang="en-US" altLang="zh-TW" sz="5900" b="1" dirty="0">
              <a:solidFill>
                <a:srgbClr val="000000"/>
              </a:solidFill>
              <a:latin typeface="Arial" charset="0"/>
              <a:ea typeface="新細明體" pitchFamily="18" charset="-120"/>
            </a:endParaRPr>
          </a:p>
          <a:p>
            <a:pPr marL="102870" lvl="1" algn="ctr">
              <a:lnSpc>
                <a:spcPct val="95000"/>
              </a:lnSpc>
              <a:buClr>
                <a:srgbClr val="000000"/>
              </a:buClr>
              <a:buSzPct val="100000"/>
            </a:pPr>
            <a:r>
              <a:rPr lang="zh-TW" altLang="en-US" sz="5900" b="1" dirty="0">
                <a:solidFill>
                  <a:srgbClr val="000000"/>
                </a:solidFill>
                <a:latin typeface="Arial" charset="0"/>
                <a:ea typeface="新細明體" pitchFamily="18" charset="-120"/>
              </a:rPr>
              <a:t> </a:t>
            </a:r>
            <a:endParaRPr lang="en-US" altLang="zh-TW" sz="5900" b="1" dirty="0">
              <a:solidFill>
                <a:srgbClr val="000000"/>
              </a:solidFill>
              <a:latin typeface="Arial" charset="0"/>
              <a:ea typeface="新細明體" pitchFamily="18" charset="-12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ctrTitle"/>
          </p:nvPr>
        </p:nvSpPr>
        <p:spPr>
          <a:xfrm>
            <a:off x="497205" y="320040"/>
            <a:ext cx="8149590" cy="1230154"/>
          </a:xfrm>
          <a:solidFill>
            <a:schemeClr val="accent2">
              <a:lumMod val="40000"/>
              <a:lumOff val="60000"/>
            </a:schemeClr>
          </a:solidFill>
          <a:ln w="28575">
            <a:solidFill>
              <a:schemeClr val="accent2">
                <a:lumMod val="60000"/>
                <a:lumOff val="40000"/>
              </a:schemeClr>
            </a:solidFill>
            <a:prstDash val="lgDash"/>
          </a:ln>
          <a:effectLst>
            <a:glow rad="228600">
              <a:schemeClr val="accent2">
                <a:satMod val="175000"/>
                <a:alpha val="40000"/>
              </a:schemeClr>
            </a:glow>
          </a:effectLst>
        </p:spPr>
        <p:txBody>
          <a:bodyPr vert="horz" lIns="0" tIns="0" rIns="0" bIns="0" rtlCol="0" anchor="ctr" anchorCtr="0">
            <a:normAutofit/>
          </a:bodyPr>
          <a:lstStyle/>
          <a:p>
            <a:pPr>
              <a:lnSpc>
                <a:spcPct val="95000"/>
              </a:lnSpc>
              <a:defRPr/>
            </a:pPr>
            <a:r>
              <a:rPr lang="zh-TW" altLang="en-US" sz="4300" dirty="0" smtClean="0">
                <a:solidFill>
                  <a:srgbClr val="000000"/>
                </a:solidFill>
                <a:latin typeface="華康竹風體W4" pitchFamily="65" charset="-120"/>
                <a:ea typeface="華康竹風體W4" pitchFamily="65" charset="-120"/>
              </a:rPr>
              <a:t>圈圈叉叉是非題</a:t>
            </a:r>
            <a:endParaRPr lang="en-US" altLang="zh-TW" sz="4300" dirty="0" smtClean="0">
              <a:solidFill>
                <a:srgbClr val="000000"/>
              </a:solidFill>
              <a:latin typeface="華康竹風體W4" pitchFamily="65" charset="-120"/>
              <a:ea typeface="華康竹風體W4" pitchFamily="65" charset="-120"/>
            </a:endParaRPr>
          </a:p>
        </p:txBody>
      </p:sp>
      <p:sp>
        <p:nvSpPr>
          <p:cNvPr id="31747" name="Text Box 4"/>
          <p:cNvSpPr txBox="1">
            <a:spLocks noChangeArrowheads="1"/>
          </p:cNvSpPr>
          <p:nvPr/>
        </p:nvSpPr>
        <p:spPr bwMode="auto">
          <a:xfrm>
            <a:off x="497205" y="1645920"/>
            <a:ext cx="8149590" cy="53799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marL="342900" indent="-342900" eaLnBrk="0" hangingPunct="0">
              <a:defRPr sz="2400">
                <a:solidFill>
                  <a:schemeClr val="tx1"/>
                </a:solidFill>
                <a:latin typeface="Times New Roman" pitchFamily="18" charset="0"/>
              </a:defRPr>
            </a:lvl1pPr>
            <a:lvl2pPr marL="11430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lvl="1" eaLnBrk="1" hangingPunct="1">
              <a:lnSpc>
                <a:spcPct val="95000"/>
              </a:lnSpc>
              <a:buClr>
                <a:srgbClr val="000000"/>
              </a:buClr>
              <a:buSzPct val="100000"/>
              <a:defRPr/>
            </a:pPr>
            <a:endParaRPr lang="en-US" altLang="zh-TW" sz="5900" dirty="0" smtClean="0">
              <a:solidFill>
                <a:srgbClr val="000000"/>
              </a:solidFill>
              <a:latin typeface="Arial" charset="0"/>
              <a:ea typeface="新細明體" pitchFamily="18" charset="-120"/>
            </a:endParaRPr>
          </a:p>
          <a:p>
            <a:pPr lvl="1" algn="ctr" eaLnBrk="1" hangingPunct="1">
              <a:lnSpc>
                <a:spcPct val="95000"/>
              </a:lnSpc>
              <a:buClr>
                <a:srgbClr val="000000"/>
              </a:buClr>
              <a:buSzPct val="100000"/>
              <a:defRPr/>
            </a:pPr>
            <a:r>
              <a:rPr lang="zh-TW" altLang="en-US" sz="5900" dirty="0" smtClean="0">
                <a:solidFill>
                  <a:srgbClr val="000000"/>
                </a:solidFill>
                <a:latin typeface="標楷體" pitchFamily="65" charset="-120"/>
                <a:ea typeface="標楷體" pitchFamily="65" charset="-120"/>
              </a:rPr>
              <a:t>情侶之間不可能有所謂的「性騷擾」。</a:t>
            </a:r>
            <a:endParaRPr lang="en-US" altLang="zh-TW" sz="5900" dirty="0" smtClean="0">
              <a:solidFill>
                <a:srgbClr val="000000"/>
              </a:solidFill>
              <a:latin typeface="標楷體" pitchFamily="65" charset="-120"/>
              <a:ea typeface="標楷體" pitchFamily="65" charset="-120"/>
            </a:endParaRPr>
          </a:p>
          <a:p>
            <a:pPr lvl="1" algn="ctr" eaLnBrk="1" hangingPunct="1">
              <a:lnSpc>
                <a:spcPct val="95000"/>
              </a:lnSpc>
              <a:buClr>
                <a:srgbClr val="000000"/>
              </a:buClr>
              <a:buSzPct val="100000"/>
              <a:defRPr/>
            </a:pPr>
            <a:endParaRPr lang="en-US" altLang="zh-TW" sz="5900" dirty="0" smtClean="0">
              <a:solidFill>
                <a:srgbClr val="000000"/>
              </a:solidFill>
              <a:latin typeface="標楷體" pitchFamily="65" charset="-120"/>
              <a:ea typeface="標楷體" pitchFamily="65" charset="-120"/>
            </a:endParaRPr>
          </a:p>
          <a:p>
            <a:pPr marL="411480" lvl="1" algn="ctr" eaLnBrk="1" hangingPunct="1">
              <a:lnSpc>
                <a:spcPct val="95000"/>
              </a:lnSpc>
              <a:buClr>
                <a:srgbClr val="000000"/>
              </a:buClr>
              <a:buSzPct val="100000"/>
              <a:defRPr/>
            </a:pPr>
            <a:r>
              <a:rPr lang="zh-TW" altLang="en-US" sz="5900" dirty="0" smtClean="0">
                <a:solidFill>
                  <a:srgbClr val="000000"/>
                </a:solidFill>
                <a:latin typeface="Arial" charset="0"/>
                <a:ea typeface="新細明體" pitchFamily="18" charset="-120"/>
              </a:rPr>
              <a:t> </a:t>
            </a:r>
            <a:r>
              <a:rPr lang="zh-TW" altLang="en-US" sz="5900" b="1" dirty="0" smtClean="0">
                <a:solidFill>
                  <a:srgbClr val="FF0000"/>
                </a:solidFill>
                <a:latin typeface="標楷體" pitchFamily="65" charset="-120"/>
                <a:ea typeface="標楷體" pitchFamily="65" charset="-120"/>
              </a:rPr>
              <a:t>╳</a:t>
            </a:r>
            <a:endParaRPr lang="en-US" altLang="zh-TW" sz="5900" b="1" dirty="0" smtClean="0">
              <a:solidFill>
                <a:srgbClr val="FF0000"/>
              </a:solidFill>
              <a:latin typeface="標楷體" pitchFamily="65" charset="-120"/>
              <a:ea typeface="標楷體" pitchFamily="65" charset="-120"/>
            </a:endParaRPr>
          </a:p>
          <a:p>
            <a:pPr lvl="1" algn="ctr" eaLnBrk="1" hangingPunct="1">
              <a:lnSpc>
                <a:spcPct val="95000"/>
              </a:lnSpc>
              <a:buClr>
                <a:srgbClr val="000000"/>
              </a:buClr>
              <a:buSzPct val="100000"/>
              <a:defRPr/>
            </a:pPr>
            <a:r>
              <a:rPr lang="zh-TW" altLang="en-US" sz="5900" dirty="0" smtClean="0">
                <a:solidFill>
                  <a:srgbClr val="000000"/>
                </a:solidFill>
                <a:latin typeface="Arial" charset="0"/>
                <a:ea typeface="新細明體" pitchFamily="18" charset="-120"/>
              </a:rPr>
              <a:t> </a:t>
            </a:r>
            <a:endParaRPr lang="en-US" altLang="zh-TW" sz="5900" dirty="0" smtClean="0">
              <a:solidFill>
                <a:srgbClr val="000000"/>
              </a:solidFill>
              <a:latin typeface="Arial" charset="0"/>
              <a:ea typeface="新細明體" pitchFamily="18"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1747">
                                            <p:txEl>
                                              <p:pRg st="3" end="3"/>
                                            </p:txEl>
                                          </p:spTgt>
                                        </p:tgtEl>
                                        <p:attrNameLst>
                                          <p:attrName>style.visibility</p:attrName>
                                        </p:attrNameLst>
                                      </p:cBhvr>
                                      <p:to>
                                        <p:strVal val="visible"/>
                                      </p:to>
                                    </p:set>
                                    <p:anim calcmode="lin" valueType="num">
                                      <p:cBhvr>
                                        <p:cTn id="7" dur="1500" fill="hold"/>
                                        <p:tgtEl>
                                          <p:spTgt spid="31747">
                                            <p:txEl>
                                              <p:pRg st="3" end="3"/>
                                            </p:txEl>
                                          </p:spTgt>
                                        </p:tgtEl>
                                        <p:attrNameLst>
                                          <p:attrName>ppt_w</p:attrName>
                                        </p:attrNameLst>
                                      </p:cBhvr>
                                      <p:tavLst>
                                        <p:tav tm="0">
                                          <p:val>
                                            <p:fltVal val="0"/>
                                          </p:val>
                                        </p:tav>
                                        <p:tav tm="100000">
                                          <p:val>
                                            <p:strVal val="#ppt_w"/>
                                          </p:val>
                                        </p:tav>
                                      </p:tavLst>
                                    </p:anim>
                                    <p:anim calcmode="lin" valueType="num">
                                      <p:cBhvr>
                                        <p:cTn id="8" dur="1500" fill="hold"/>
                                        <p:tgtEl>
                                          <p:spTgt spid="31747">
                                            <p:txEl>
                                              <p:pRg st="3" end="3"/>
                                            </p:txEl>
                                          </p:spTgt>
                                        </p:tgtEl>
                                        <p:attrNameLst>
                                          <p:attrName>ppt_h</p:attrName>
                                        </p:attrNameLst>
                                      </p:cBhvr>
                                      <p:tavLst>
                                        <p:tav tm="0">
                                          <p:val>
                                            <p:fltVal val="0"/>
                                          </p:val>
                                        </p:tav>
                                        <p:tav tm="100000">
                                          <p:val>
                                            <p:strVal val="#ppt_h"/>
                                          </p:val>
                                        </p:tav>
                                      </p:tavLst>
                                    </p:anim>
                                    <p:anim calcmode="lin" valueType="num">
                                      <p:cBhvr>
                                        <p:cTn id="9" dur="1500" fill="hold"/>
                                        <p:tgtEl>
                                          <p:spTgt spid="31747">
                                            <p:txEl>
                                              <p:pRg st="3" end="3"/>
                                            </p:txEl>
                                          </p:spTgt>
                                        </p:tgtEl>
                                        <p:attrNameLst>
                                          <p:attrName>style.rotation</p:attrName>
                                        </p:attrNameLst>
                                      </p:cBhvr>
                                      <p:tavLst>
                                        <p:tav tm="0">
                                          <p:val>
                                            <p:fltVal val="90"/>
                                          </p:val>
                                        </p:tav>
                                        <p:tav tm="100000">
                                          <p:val>
                                            <p:fltVal val="0"/>
                                          </p:val>
                                        </p:tav>
                                      </p:tavLst>
                                    </p:anim>
                                    <p:animEffect transition="in" filter="fade">
                                      <p:cBhvr>
                                        <p:cTn id="10" dur="1500"/>
                                        <p:tgtEl>
                                          <p:spTgt spid="317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ctrTitle"/>
          </p:nvPr>
        </p:nvSpPr>
        <p:spPr>
          <a:xfrm>
            <a:off x="497205" y="320040"/>
            <a:ext cx="8149590" cy="1230154"/>
          </a:xfrm>
          <a:solidFill>
            <a:schemeClr val="accent2">
              <a:lumMod val="40000"/>
              <a:lumOff val="60000"/>
            </a:schemeClr>
          </a:solidFill>
          <a:ln w="28575">
            <a:solidFill>
              <a:schemeClr val="accent2">
                <a:lumMod val="60000"/>
                <a:lumOff val="40000"/>
              </a:schemeClr>
            </a:solidFill>
            <a:prstDash val="lgDash"/>
          </a:ln>
          <a:effectLst>
            <a:glow rad="228600">
              <a:schemeClr val="accent2">
                <a:satMod val="175000"/>
                <a:alpha val="40000"/>
              </a:schemeClr>
            </a:glow>
          </a:effectLst>
        </p:spPr>
        <p:txBody>
          <a:bodyPr vert="horz" lIns="0" tIns="0" rIns="0" bIns="0" rtlCol="0" anchor="ctr" anchorCtr="0">
            <a:normAutofit/>
          </a:bodyPr>
          <a:lstStyle/>
          <a:p>
            <a:pPr>
              <a:lnSpc>
                <a:spcPct val="95000"/>
              </a:lnSpc>
              <a:defRPr/>
            </a:pPr>
            <a:r>
              <a:rPr lang="zh-TW" altLang="en-US" sz="4300" dirty="0" smtClean="0">
                <a:solidFill>
                  <a:srgbClr val="000000"/>
                </a:solidFill>
                <a:latin typeface="華康竹風體W4" pitchFamily="65" charset="-120"/>
                <a:ea typeface="華康竹風體W4" pitchFamily="65" charset="-120"/>
              </a:rPr>
              <a:t>圈圈叉叉是非題</a:t>
            </a:r>
            <a:endParaRPr lang="en-US" altLang="zh-TW" sz="4300" dirty="0" smtClean="0">
              <a:solidFill>
                <a:srgbClr val="000000"/>
              </a:solidFill>
              <a:latin typeface="華康竹風體W4" pitchFamily="65" charset="-120"/>
              <a:ea typeface="華康竹風體W4" pitchFamily="65" charset="-120"/>
            </a:endParaRPr>
          </a:p>
        </p:txBody>
      </p:sp>
      <p:sp>
        <p:nvSpPr>
          <p:cNvPr id="31747" name="Text Box 4"/>
          <p:cNvSpPr txBox="1">
            <a:spLocks noChangeArrowheads="1"/>
          </p:cNvSpPr>
          <p:nvPr/>
        </p:nvSpPr>
        <p:spPr bwMode="auto">
          <a:xfrm>
            <a:off x="497205" y="1645920"/>
            <a:ext cx="8149590" cy="4795159"/>
          </a:xfrm>
          <a:prstGeom prst="rect">
            <a:avLst/>
          </a:prstGeom>
          <a:noFill/>
          <a:ln w="9525">
            <a:noFill/>
            <a:miter lim="800000"/>
            <a:headEnd/>
            <a:tailEnd/>
          </a:ln>
        </p:spPr>
        <p:txBody>
          <a:bodyPr lIns="0" tIns="0" rIns="0" bIns="0">
            <a:spAutoFit/>
          </a:bodyPr>
          <a:lstStyle/>
          <a:p>
            <a:pPr marL="102870" lvl="1">
              <a:lnSpc>
                <a:spcPct val="95000"/>
              </a:lnSpc>
              <a:buClr>
                <a:srgbClr val="000000"/>
              </a:buClr>
              <a:buSzPct val="100000"/>
            </a:pPr>
            <a:endParaRPr lang="en-US" altLang="zh-TW" sz="4000" b="1" dirty="0">
              <a:solidFill>
                <a:srgbClr val="000000"/>
              </a:solidFill>
              <a:latin typeface="Arial" charset="0"/>
              <a:ea typeface="新細明體" pitchFamily="18" charset="-120"/>
            </a:endParaRPr>
          </a:p>
          <a:p>
            <a:pPr marL="102870" lvl="1">
              <a:lnSpc>
                <a:spcPct val="95000"/>
              </a:lnSpc>
              <a:buClr>
                <a:srgbClr val="000000"/>
              </a:buClr>
              <a:buSzPct val="100000"/>
            </a:pPr>
            <a:endParaRPr lang="en-US" altLang="zh-TW" sz="4000" b="1" dirty="0">
              <a:solidFill>
                <a:srgbClr val="000000"/>
              </a:solidFill>
              <a:latin typeface="Arial" charset="0"/>
              <a:ea typeface="新細明體" pitchFamily="18" charset="-120"/>
            </a:endParaRPr>
          </a:p>
          <a:p>
            <a:pPr marL="102870" lvl="1" algn="ctr">
              <a:lnSpc>
                <a:spcPct val="95000"/>
              </a:lnSpc>
              <a:buClr>
                <a:srgbClr val="000000"/>
              </a:buClr>
              <a:buSzPct val="100000"/>
            </a:pPr>
            <a:r>
              <a:rPr lang="zh-TW" altLang="en-US" sz="4000" b="1" dirty="0">
                <a:solidFill>
                  <a:srgbClr val="000000"/>
                </a:solidFill>
                <a:latin typeface="Arial" charset="0"/>
                <a:ea typeface="新細明體" pitchFamily="18" charset="-120"/>
              </a:rPr>
              <a:t>情侶間，不論是異性戀或同性戀，只要在另一方不願意的狀況下，強吻、強留、或毛手毛腳等都構成性騷擾。</a:t>
            </a:r>
            <a:endParaRPr lang="en-US" altLang="zh-TW" sz="4000" b="1" dirty="0">
              <a:solidFill>
                <a:srgbClr val="000000"/>
              </a:solidFill>
              <a:latin typeface="Arial" charset="0"/>
              <a:ea typeface="新細明體" pitchFamily="18" charset="-120"/>
            </a:endParaRPr>
          </a:p>
          <a:p>
            <a:pPr marL="102870" lvl="1" algn="ctr">
              <a:lnSpc>
                <a:spcPct val="95000"/>
              </a:lnSpc>
              <a:buClr>
                <a:srgbClr val="000000"/>
              </a:buClr>
              <a:buSzPct val="100000"/>
            </a:pPr>
            <a:endParaRPr lang="en-US" altLang="zh-TW" sz="4000" b="1" dirty="0">
              <a:solidFill>
                <a:srgbClr val="000000"/>
              </a:solidFill>
              <a:latin typeface="Arial" charset="0"/>
              <a:ea typeface="新細明體" pitchFamily="18" charset="-120"/>
            </a:endParaRPr>
          </a:p>
          <a:p>
            <a:pPr marL="102870" lvl="1" algn="ctr">
              <a:lnSpc>
                <a:spcPct val="95000"/>
              </a:lnSpc>
              <a:buClr>
                <a:srgbClr val="000000"/>
              </a:buClr>
              <a:buSzPct val="100000"/>
            </a:pPr>
            <a:endParaRPr lang="en-US" altLang="zh-TW" sz="4000" b="1" dirty="0">
              <a:solidFill>
                <a:srgbClr val="000000"/>
              </a:solidFill>
              <a:latin typeface="Arial" charset="0"/>
              <a:ea typeface="新細明體" pitchFamily="18" charset="-12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ctrTitle"/>
          </p:nvPr>
        </p:nvSpPr>
        <p:spPr>
          <a:xfrm>
            <a:off x="497205" y="320040"/>
            <a:ext cx="8149590" cy="1230154"/>
          </a:xfrm>
          <a:solidFill>
            <a:schemeClr val="accent2">
              <a:lumMod val="40000"/>
              <a:lumOff val="60000"/>
            </a:schemeClr>
          </a:solidFill>
          <a:ln w="28575">
            <a:solidFill>
              <a:schemeClr val="accent2">
                <a:lumMod val="60000"/>
                <a:lumOff val="40000"/>
              </a:schemeClr>
            </a:solidFill>
            <a:prstDash val="lgDash"/>
          </a:ln>
          <a:effectLst>
            <a:glow rad="228600">
              <a:schemeClr val="accent2">
                <a:satMod val="175000"/>
                <a:alpha val="40000"/>
              </a:schemeClr>
            </a:glow>
          </a:effectLst>
        </p:spPr>
        <p:txBody>
          <a:bodyPr vert="horz" lIns="0" tIns="0" rIns="0" bIns="0" rtlCol="0" anchor="ctr" anchorCtr="0">
            <a:normAutofit/>
          </a:bodyPr>
          <a:lstStyle/>
          <a:p>
            <a:pPr>
              <a:lnSpc>
                <a:spcPct val="95000"/>
              </a:lnSpc>
              <a:defRPr/>
            </a:pPr>
            <a:r>
              <a:rPr lang="zh-TW" altLang="en-US" sz="4300" dirty="0" smtClean="0">
                <a:solidFill>
                  <a:srgbClr val="000000"/>
                </a:solidFill>
                <a:latin typeface="華康竹風體W4" pitchFamily="65" charset="-120"/>
                <a:ea typeface="華康竹風體W4" pitchFamily="65" charset="-120"/>
              </a:rPr>
              <a:t>圈圈叉叉是非題</a:t>
            </a:r>
            <a:endParaRPr lang="en-US" altLang="zh-TW" sz="4300" dirty="0" smtClean="0">
              <a:solidFill>
                <a:srgbClr val="000000"/>
              </a:solidFill>
              <a:latin typeface="華康竹風體W4" pitchFamily="65" charset="-120"/>
              <a:ea typeface="華康竹風體W4" pitchFamily="65" charset="-120"/>
            </a:endParaRPr>
          </a:p>
        </p:txBody>
      </p:sp>
      <p:sp>
        <p:nvSpPr>
          <p:cNvPr id="33795" name="Text Box 4"/>
          <p:cNvSpPr txBox="1">
            <a:spLocks noChangeArrowheads="1"/>
          </p:cNvSpPr>
          <p:nvPr/>
        </p:nvSpPr>
        <p:spPr bwMode="auto">
          <a:xfrm>
            <a:off x="497205" y="1645920"/>
            <a:ext cx="8149590" cy="4312719"/>
          </a:xfrm>
          <a:prstGeom prst="rect">
            <a:avLst/>
          </a:prstGeom>
          <a:noFill/>
          <a:ln w="9525">
            <a:noFill/>
            <a:miter lim="800000"/>
            <a:headEnd/>
            <a:tailEnd/>
          </a:ln>
        </p:spPr>
        <p:txBody>
          <a:bodyPr lIns="0" tIns="0" rIns="0" bIns="0">
            <a:spAutoFit/>
          </a:bodyPr>
          <a:lstStyle/>
          <a:p>
            <a:pPr marL="102870" lvl="1">
              <a:lnSpc>
                <a:spcPct val="95000"/>
              </a:lnSpc>
              <a:buClr>
                <a:srgbClr val="000000"/>
              </a:buClr>
              <a:buSzPct val="100000"/>
            </a:pPr>
            <a:endParaRPr lang="en-US" altLang="zh-TW" sz="5900" dirty="0">
              <a:solidFill>
                <a:srgbClr val="000000"/>
              </a:solidFill>
              <a:latin typeface="Arial" charset="0"/>
              <a:ea typeface="新細明體" pitchFamily="18" charset="-120"/>
            </a:endParaRPr>
          </a:p>
          <a:p>
            <a:pPr marL="102870" lvl="1" algn="ctr">
              <a:lnSpc>
                <a:spcPct val="95000"/>
              </a:lnSpc>
              <a:buClr>
                <a:srgbClr val="000000"/>
              </a:buClr>
              <a:buSzPct val="100000"/>
            </a:pPr>
            <a:r>
              <a:rPr lang="zh-TW" altLang="en-US" sz="5900" dirty="0">
                <a:solidFill>
                  <a:srgbClr val="000000"/>
                </a:solidFill>
                <a:latin typeface="標楷體" pitchFamily="65" charset="-120"/>
                <a:ea typeface="標楷體" pitchFamily="65" charset="-120"/>
              </a:rPr>
              <a:t>表達愛意，可能會變成性騷擾。</a:t>
            </a:r>
            <a:endParaRPr lang="en-US" altLang="zh-TW" sz="5900" dirty="0">
              <a:solidFill>
                <a:srgbClr val="000000"/>
              </a:solidFill>
              <a:latin typeface="標楷體" pitchFamily="65" charset="-120"/>
              <a:ea typeface="標楷體" pitchFamily="65" charset="-120"/>
            </a:endParaRPr>
          </a:p>
          <a:p>
            <a:pPr marL="102870" lvl="1" algn="ctr">
              <a:lnSpc>
                <a:spcPct val="95000"/>
              </a:lnSpc>
              <a:buClr>
                <a:srgbClr val="000000"/>
              </a:buClr>
              <a:buSzPct val="100000"/>
            </a:pPr>
            <a:endParaRPr lang="en-US" altLang="zh-TW" sz="5900" dirty="0">
              <a:solidFill>
                <a:srgbClr val="000000"/>
              </a:solidFill>
              <a:latin typeface="標楷體" pitchFamily="65" charset="-120"/>
              <a:ea typeface="標楷體" pitchFamily="65" charset="-120"/>
            </a:endParaRPr>
          </a:p>
          <a:p>
            <a:pPr marL="102870" lvl="1" algn="ctr">
              <a:lnSpc>
                <a:spcPct val="95000"/>
              </a:lnSpc>
              <a:buClr>
                <a:srgbClr val="000000"/>
              </a:buClr>
              <a:buSzPct val="100000"/>
            </a:pPr>
            <a:r>
              <a:rPr lang="zh-TW" altLang="en-US" sz="5900" b="1" dirty="0">
                <a:solidFill>
                  <a:srgbClr val="FF0000"/>
                </a:solidFill>
                <a:latin typeface="標楷體" pitchFamily="65" charset="-120"/>
                <a:ea typeface="標楷體" pitchFamily="65" charset="-120"/>
              </a:rPr>
              <a:t>○</a:t>
            </a:r>
            <a:endParaRPr lang="en-US" altLang="zh-TW" sz="5900" b="1" dirty="0">
              <a:solidFill>
                <a:srgbClr val="FF0000"/>
              </a:solidFill>
              <a:latin typeface="Arial" charset="0"/>
              <a:ea typeface="新細明體" pitchFamily="18"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3795">
                                            <p:txEl>
                                              <p:pRg st="3" end="3"/>
                                            </p:txEl>
                                          </p:spTgt>
                                        </p:tgtEl>
                                        <p:attrNameLst>
                                          <p:attrName>style.visibility</p:attrName>
                                        </p:attrNameLst>
                                      </p:cBhvr>
                                      <p:to>
                                        <p:strVal val="visible"/>
                                      </p:to>
                                    </p:set>
                                    <p:anim calcmode="lin" valueType="num">
                                      <p:cBhvr>
                                        <p:cTn id="7" dur="1000" fill="hold"/>
                                        <p:tgtEl>
                                          <p:spTgt spid="33795">
                                            <p:txEl>
                                              <p:pRg st="3" end="3"/>
                                            </p:txEl>
                                          </p:spTgt>
                                        </p:tgtEl>
                                        <p:attrNameLst>
                                          <p:attrName>ppt_w</p:attrName>
                                        </p:attrNameLst>
                                      </p:cBhvr>
                                      <p:tavLst>
                                        <p:tav tm="0">
                                          <p:val>
                                            <p:fltVal val="0"/>
                                          </p:val>
                                        </p:tav>
                                        <p:tav tm="100000">
                                          <p:val>
                                            <p:strVal val="#ppt_w"/>
                                          </p:val>
                                        </p:tav>
                                      </p:tavLst>
                                    </p:anim>
                                    <p:anim calcmode="lin" valueType="num">
                                      <p:cBhvr>
                                        <p:cTn id="8" dur="1000" fill="hold"/>
                                        <p:tgtEl>
                                          <p:spTgt spid="33795">
                                            <p:txEl>
                                              <p:pRg st="3" end="3"/>
                                            </p:txEl>
                                          </p:spTgt>
                                        </p:tgtEl>
                                        <p:attrNameLst>
                                          <p:attrName>ppt_h</p:attrName>
                                        </p:attrNameLst>
                                      </p:cBhvr>
                                      <p:tavLst>
                                        <p:tav tm="0">
                                          <p:val>
                                            <p:fltVal val="0"/>
                                          </p:val>
                                        </p:tav>
                                        <p:tav tm="100000">
                                          <p:val>
                                            <p:strVal val="#ppt_h"/>
                                          </p:val>
                                        </p:tav>
                                      </p:tavLst>
                                    </p:anim>
                                    <p:animEffect transition="in" filter="fade">
                                      <p:cBhvr>
                                        <p:cTn id="9" dur="1000"/>
                                        <p:tgtEl>
                                          <p:spTgt spid="337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ctrTitle"/>
          </p:nvPr>
        </p:nvSpPr>
        <p:spPr>
          <a:xfrm>
            <a:off x="497205" y="320040"/>
            <a:ext cx="8149590" cy="1051560"/>
          </a:xfrm>
          <a:solidFill>
            <a:schemeClr val="accent2">
              <a:lumMod val="40000"/>
              <a:lumOff val="60000"/>
            </a:schemeClr>
          </a:solidFill>
          <a:ln w="28575">
            <a:solidFill>
              <a:schemeClr val="accent2">
                <a:lumMod val="60000"/>
                <a:lumOff val="40000"/>
              </a:schemeClr>
            </a:solidFill>
            <a:prstDash val="lgDash"/>
          </a:ln>
          <a:effectLst>
            <a:glow rad="228600">
              <a:schemeClr val="accent2">
                <a:satMod val="175000"/>
                <a:alpha val="40000"/>
              </a:schemeClr>
            </a:glow>
          </a:effectLst>
        </p:spPr>
        <p:txBody>
          <a:bodyPr vert="horz" lIns="0" tIns="0" rIns="0" bIns="0" rtlCol="0" anchor="ctr" anchorCtr="0">
            <a:normAutofit/>
          </a:bodyPr>
          <a:lstStyle/>
          <a:p>
            <a:pPr>
              <a:lnSpc>
                <a:spcPct val="95000"/>
              </a:lnSpc>
              <a:defRPr/>
            </a:pPr>
            <a:r>
              <a:rPr lang="zh-TW" altLang="en-US" sz="4300" dirty="0" smtClean="0">
                <a:solidFill>
                  <a:srgbClr val="000000"/>
                </a:solidFill>
                <a:latin typeface="華康竹風體W4" pitchFamily="65" charset="-120"/>
                <a:ea typeface="華康竹風體W4" pitchFamily="65" charset="-120"/>
              </a:rPr>
              <a:t>性別平不平等？</a:t>
            </a:r>
            <a:endParaRPr lang="en-US" altLang="zh-TW" sz="4300" dirty="0" smtClean="0">
              <a:solidFill>
                <a:srgbClr val="000000"/>
              </a:solidFill>
              <a:latin typeface="華康竹風體W4" pitchFamily="65" charset="-120"/>
              <a:ea typeface="華康竹風體W4" pitchFamily="65" charset="-120"/>
            </a:endParaRPr>
          </a:p>
        </p:txBody>
      </p:sp>
      <p:sp>
        <p:nvSpPr>
          <p:cNvPr id="9219" name="Text Box 4"/>
          <p:cNvSpPr txBox="1">
            <a:spLocks noChangeArrowheads="1"/>
          </p:cNvSpPr>
          <p:nvPr/>
        </p:nvSpPr>
        <p:spPr bwMode="auto">
          <a:xfrm>
            <a:off x="497205" y="1645920"/>
            <a:ext cx="8149590" cy="4833631"/>
          </a:xfrm>
          <a:prstGeom prst="rect">
            <a:avLst/>
          </a:prstGeom>
          <a:noFill/>
          <a:ln w="9525">
            <a:noFill/>
            <a:miter lim="800000"/>
            <a:headEnd/>
            <a:tailEnd/>
          </a:ln>
        </p:spPr>
        <p:txBody>
          <a:bodyPr lIns="0" tIns="0" rIns="0" bIns="0">
            <a:spAutoFit/>
          </a:bodyPr>
          <a:lstStyle/>
          <a:p>
            <a:pPr marL="308610" indent="-308610">
              <a:lnSpc>
                <a:spcPct val="90000"/>
              </a:lnSpc>
              <a:spcBef>
                <a:spcPct val="20000"/>
              </a:spcBef>
              <a:buClr>
                <a:srgbClr val="5F5F5F"/>
              </a:buClr>
              <a:buSzPct val="65000"/>
            </a:pPr>
            <a:r>
              <a:rPr lang="en-US" altLang="zh-TW" sz="2900" b="1" dirty="0">
                <a:solidFill>
                  <a:srgbClr val="FF0000"/>
                </a:solidFill>
                <a:latin typeface="微軟正黑體" pitchFamily="34" charset="-120"/>
                <a:ea typeface="微軟正黑體" pitchFamily="34" charset="-120"/>
              </a:rPr>
              <a:t>   </a:t>
            </a:r>
            <a:r>
              <a:rPr lang="zh-TW" altLang="en-US" sz="2900" b="1" dirty="0">
                <a:solidFill>
                  <a:srgbClr val="FF0000"/>
                </a:solidFill>
                <a:latin typeface="微軟正黑體" pitchFamily="34" charset="-120"/>
                <a:ea typeface="微軟正黑體" pitchFamily="34" charset="-120"/>
              </a:rPr>
              <a:t>✪請大家看看下列句子，你們有什麼想法呢？</a:t>
            </a:r>
            <a:endParaRPr lang="en-US" altLang="zh-TW" sz="2900" b="1" dirty="0">
              <a:solidFill>
                <a:srgbClr val="FF0000"/>
              </a:solidFill>
              <a:latin typeface="微軟正黑體" pitchFamily="34" charset="-120"/>
              <a:ea typeface="微軟正黑體" pitchFamily="34" charset="-120"/>
            </a:endParaRPr>
          </a:p>
          <a:p>
            <a:pPr marL="308610" indent="-308610">
              <a:lnSpc>
                <a:spcPct val="90000"/>
              </a:lnSpc>
              <a:spcBef>
                <a:spcPct val="20000"/>
              </a:spcBef>
              <a:buClr>
                <a:srgbClr val="5F5F5F"/>
              </a:buClr>
              <a:buSzPct val="65000"/>
            </a:pPr>
            <a:r>
              <a:rPr lang="en-US" altLang="zh-TW" sz="3600" dirty="0">
                <a:latin typeface="標楷體" pitchFamily="65" charset="-120"/>
                <a:ea typeface="標楷體" pitchFamily="65" charset="-120"/>
              </a:rPr>
              <a:t>1.</a:t>
            </a:r>
            <a:r>
              <a:rPr lang="zh-TW" altLang="zh-TW" sz="3600" dirty="0">
                <a:latin typeface="標楷體" pitchFamily="65" charset="-120"/>
                <a:ea typeface="標楷體" pitchFamily="65" charset="-120"/>
              </a:rPr>
              <a:t>任何人本來就會因生理性別、性傾向、性別特質或性別認同的不同，而受到差別待遇，這是很平常的事。</a:t>
            </a:r>
            <a:endParaRPr lang="en-US" altLang="zh-TW" sz="3600" dirty="0">
              <a:latin typeface="標楷體" pitchFamily="65" charset="-120"/>
              <a:ea typeface="標楷體" pitchFamily="65" charset="-120"/>
            </a:endParaRPr>
          </a:p>
          <a:p>
            <a:pPr marL="308610" indent="-308610">
              <a:lnSpc>
                <a:spcPct val="90000"/>
              </a:lnSpc>
              <a:spcBef>
                <a:spcPct val="20000"/>
              </a:spcBef>
              <a:buClr>
                <a:srgbClr val="5F5F5F"/>
              </a:buClr>
              <a:buSzPct val="65000"/>
            </a:pPr>
            <a:r>
              <a:rPr lang="en-US" altLang="zh-TW" sz="3600" dirty="0">
                <a:solidFill>
                  <a:srgbClr val="000000"/>
                </a:solidFill>
                <a:latin typeface="標楷體" pitchFamily="65" charset="-120"/>
                <a:ea typeface="標楷體" pitchFamily="65" charset="-120"/>
              </a:rPr>
              <a:t>2.</a:t>
            </a:r>
            <a:r>
              <a:rPr lang="zh-TW" altLang="en-US" sz="3600" dirty="0">
                <a:solidFill>
                  <a:srgbClr val="000000"/>
                </a:solidFill>
                <a:latin typeface="標楷體" pitchFamily="65" charset="-120"/>
                <a:ea typeface="標楷體" pitchFamily="65" charset="-120"/>
              </a:rPr>
              <a:t>女性比較細心，所以女性比男性適合做家務。</a:t>
            </a:r>
            <a:endParaRPr lang="en-US" altLang="zh-TW" sz="3600" dirty="0">
              <a:solidFill>
                <a:srgbClr val="000000"/>
              </a:solidFill>
              <a:latin typeface="標楷體" pitchFamily="65" charset="-120"/>
              <a:ea typeface="標楷體" pitchFamily="65" charset="-120"/>
            </a:endParaRPr>
          </a:p>
          <a:p>
            <a:pPr marL="308610" indent="-308610">
              <a:lnSpc>
                <a:spcPct val="90000"/>
              </a:lnSpc>
              <a:spcBef>
                <a:spcPct val="20000"/>
              </a:spcBef>
              <a:buClr>
                <a:srgbClr val="5F5F5F"/>
              </a:buClr>
              <a:buSzPct val="65000"/>
            </a:pPr>
            <a:r>
              <a:rPr lang="en-US" altLang="zh-TW" sz="3600" dirty="0">
                <a:solidFill>
                  <a:srgbClr val="000000"/>
                </a:solidFill>
                <a:latin typeface="標楷體" pitchFamily="65" charset="-120"/>
                <a:ea typeface="標楷體" pitchFamily="65" charset="-120"/>
              </a:rPr>
              <a:t>3.</a:t>
            </a:r>
            <a:r>
              <a:rPr lang="zh-TW" altLang="en-US" sz="3600" dirty="0">
                <a:solidFill>
                  <a:srgbClr val="000000"/>
                </a:solidFill>
                <a:latin typeface="標楷體" pitchFamily="65" charset="-120"/>
                <a:ea typeface="標楷體" pitchFamily="65" charset="-120"/>
              </a:rPr>
              <a:t>男性比女性適合擔任主管，因為女性容易感情用事，不易做重要決策。</a:t>
            </a:r>
            <a:endParaRPr lang="en-US" altLang="zh-TW" sz="3600" dirty="0">
              <a:solidFill>
                <a:srgbClr val="000000"/>
              </a:solidFill>
              <a:latin typeface="標楷體" pitchFamily="65" charset="-120"/>
              <a:ea typeface="標楷體" pitchFamily="65" charset="-120"/>
            </a:endParaRPr>
          </a:p>
          <a:p>
            <a:pPr marL="308610" indent="-308610">
              <a:lnSpc>
                <a:spcPct val="90000"/>
              </a:lnSpc>
              <a:spcBef>
                <a:spcPct val="20000"/>
              </a:spcBef>
              <a:buClr>
                <a:srgbClr val="5F5F5F"/>
              </a:buClr>
              <a:buSzPct val="65000"/>
            </a:pPr>
            <a:endParaRPr lang="en-US" altLang="zh-TW" sz="3200" dirty="0">
              <a:solidFill>
                <a:srgbClr val="000000"/>
              </a:solidFill>
              <a:latin typeface="標楷體" pitchFamily="65" charset="-120"/>
              <a:ea typeface="標楷體" pitchFamily="65"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nodeType="withEffect">
                                  <p:stCondLst>
                                    <p:cond delay="500"/>
                                  </p:stCondLst>
                                  <p:childTnLst>
                                    <p:animRot by="120000">
                                      <p:cBhvr>
                                        <p:cTn id="6" dur="100" fill="hold">
                                          <p:stCondLst>
                                            <p:cond delay="0"/>
                                          </p:stCondLst>
                                        </p:cTn>
                                        <p:tgtEl>
                                          <p:spTgt spid="9219">
                                            <p:txEl>
                                              <p:pRg st="0" end="0"/>
                                            </p:txEl>
                                          </p:spTgt>
                                        </p:tgtEl>
                                        <p:attrNameLst>
                                          <p:attrName>r</p:attrName>
                                        </p:attrNameLst>
                                      </p:cBhvr>
                                    </p:animRot>
                                    <p:animRot by="-240000">
                                      <p:cBhvr>
                                        <p:cTn id="7" dur="200" fill="hold">
                                          <p:stCondLst>
                                            <p:cond delay="200"/>
                                          </p:stCondLst>
                                        </p:cTn>
                                        <p:tgtEl>
                                          <p:spTgt spid="9219">
                                            <p:txEl>
                                              <p:pRg st="0" end="0"/>
                                            </p:txEl>
                                          </p:spTgt>
                                        </p:tgtEl>
                                        <p:attrNameLst>
                                          <p:attrName>r</p:attrName>
                                        </p:attrNameLst>
                                      </p:cBhvr>
                                    </p:animRot>
                                    <p:animRot by="240000">
                                      <p:cBhvr>
                                        <p:cTn id="8" dur="200" fill="hold">
                                          <p:stCondLst>
                                            <p:cond delay="400"/>
                                          </p:stCondLst>
                                        </p:cTn>
                                        <p:tgtEl>
                                          <p:spTgt spid="9219">
                                            <p:txEl>
                                              <p:pRg st="0" end="0"/>
                                            </p:txEl>
                                          </p:spTgt>
                                        </p:tgtEl>
                                        <p:attrNameLst>
                                          <p:attrName>r</p:attrName>
                                        </p:attrNameLst>
                                      </p:cBhvr>
                                    </p:animRot>
                                    <p:animRot by="-240000">
                                      <p:cBhvr>
                                        <p:cTn id="9" dur="200" fill="hold">
                                          <p:stCondLst>
                                            <p:cond delay="600"/>
                                          </p:stCondLst>
                                        </p:cTn>
                                        <p:tgtEl>
                                          <p:spTgt spid="9219">
                                            <p:txEl>
                                              <p:pRg st="0" end="0"/>
                                            </p:txEl>
                                          </p:spTgt>
                                        </p:tgtEl>
                                        <p:attrNameLst>
                                          <p:attrName>r</p:attrName>
                                        </p:attrNameLst>
                                      </p:cBhvr>
                                    </p:animRot>
                                    <p:animRot by="120000">
                                      <p:cBhvr>
                                        <p:cTn id="10" dur="200" fill="hold">
                                          <p:stCondLst>
                                            <p:cond delay="800"/>
                                          </p:stCondLst>
                                        </p:cTn>
                                        <p:tgtEl>
                                          <p:spTgt spid="9219">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ctrTitle"/>
          </p:nvPr>
        </p:nvSpPr>
        <p:spPr>
          <a:xfrm>
            <a:off x="497205" y="320040"/>
            <a:ext cx="8149590" cy="1230154"/>
          </a:xfrm>
          <a:solidFill>
            <a:schemeClr val="accent2">
              <a:lumMod val="40000"/>
              <a:lumOff val="60000"/>
            </a:schemeClr>
          </a:solidFill>
          <a:ln w="28575">
            <a:solidFill>
              <a:schemeClr val="accent2">
                <a:lumMod val="60000"/>
                <a:lumOff val="40000"/>
              </a:schemeClr>
            </a:solidFill>
            <a:prstDash val="lgDash"/>
          </a:ln>
          <a:effectLst>
            <a:glow rad="228600">
              <a:schemeClr val="accent2">
                <a:satMod val="175000"/>
                <a:alpha val="40000"/>
              </a:schemeClr>
            </a:glow>
          </a:effectLst>
        </p:spPr>
        <p:txBody>
          <a:bodyPr vert="horz" lIns="0" tIns="0" rIns="0" bIns="0" rtlCol="0" anchor="ctr" anchorCtr="0">
            <a:normAutofit/>
          </a:bodyPr>
          <a:lstStyle/>
          <a:p>
            <a:pPr>
              <a:lnSpc>
                <a:spcPct val="95000"/>
              </a:lnSpc>
              <a:defRPr/>
            </a:pPr>
            <a:r>
              <a:rPr lang="zh-TW" altLang="en-US" sz="4300" dirty="0" smtClean="0">
                <a:solidFill>
                  <a:srgbClr val="000000"/>
                </a:solidFill>
                <a:latin typeface="華康竹風體W4" pitchFamily="65" charset="-120"/>
                <a:ea typeface="華康竹風體W4" pitchFamily="65" charset="-120"/>
              </a:rPr>
              <a:t>圈圈叉叉是非題</a:t>
            </a:r>
            <a:endParaRPr lang="en-US" altLang="zh-TW" sz="4300" dirty="0" smtClean="0">
              <a:solidFill>
                <a:srgbClr val="000000"/>
              </a:solidFill>
              <a:latin typeface="華康竹風體W4" pitchFamily="65" charset="-120"/>
              <a:ea typeface="華康竹風體W4" pitchFamily="65" charset="-120"/>
            </a:endParaRPr>
          </a:p>
        </p:txBody>
      </p:sp>
      <p:sp>
        <p:nvSpPr>
          <p:cNvPr id="33795" name="Text Box 4"/>
          <p:cNvSpPr txBox="1">
            <a:spLocks noChangeArrowheads="1"/>
          </p:cNvSpPr>
          <p:nvPr/>
        </p:nvSpPr>
        <p:spPr bwMode="auto">
          <a:xfrm>
            <a:off x="497205" y="1645920"/>
            <a:ext cx="8149590" cy="4795159"/>
          </a:xfrm>
          <a:prstGeom prst="rect">
            <a:avLst/>
          </a:prstGeom>
          <a:noFill/>
          <a:ln w="9525">
            <a:noFill/>
            <a:miter lim="800000"/>
            <a:headEnd/>
            <a:tailEnd/>
          </a:ln>
        </p:spPr>
        <p:txBody>
          <a:bodyPr lIns="0" tIns="0" rIns="0" bIns="0">
            <a:spAutoFit/>
          </a:bodyPr>
          <a:lstStyle/>
          <a:p>
            <a:pPr marL="102870" lvl="1">
              <a:lnSpc>
                <a:spcPct val="95000"/>
              </a:lnSpc>
              <a:buClr>
                <a:srgbClr val="000000"/>
              </a:buClr>
              <a:buSzPct val="100000"/>
            </a:pPr>
            <a:endParaRPr lang="en-US" altLang="zh-TW" sz="4000" b="1" dirty="0">
              <a:solidFill>
                <a:srgbClr val="000000"/>
              </a:solidFill>
              <a:latin typeface="Arial" charset="0"/>
              <a:ea typeface="新細明體" pitchFamily="18" charset="-120"/>
            </a:endParaRPr>
          </a:p>
          <a:p>
            <a:pPr marL="102870" lvl="1" algn="ctr">
              <a:lnSpc>
                <a:spcPct val="95000"/>
              </a:lnSpc>
              <a:buClr>
                <a:srgbClr val="000000"/>
              </a:buClr>
              <a:buSzPct val="100000"/>
            </a:pPr>
            <a:r>
              <a:rPr lang="zh-TW" altLang="en-US" sz="4000" b="1" dirty="0">
                <a:solidFill>
                  <a:srgbClr val="000000"/>
                </a:solidFill>
                <a:latin typeface="Arial" charset="0"/>
                <a:ea typeface="新細明體" pitchFamily="18" charset="-120"/>
              </a:rPr>
              <a:t>就算是表達愛意，</a:t>
            </a:r>
            <a:endParaRPr lang="en-US" altLang="zh-TW" sz="4000" b="1" dirty="0">
              <a:solidFill>
                <a:srgbClr val="000000"/>
              </a:solidFill>
              <a:latin typeface="Arial" charset="0"/>
              <a:ea typeface="新細明體" pitchFamily="18" charset="-120"/>
            </a:endParaRPr>
          </a:p>
          <a:p>
            <a:pPr marL="102870" lvl="1" algn="ctr">
              <a:lnSpc>
                <a:spcPct val="95000"/>
              </a:lnSpc>
              <a:buClr>
                <a:srgbClr val="000000"/>
              </a:buClr>
              <a:buSzPct val="100000"/>
            </a:pPr>
            <a:r>
              <a:rPr lang="zh-TW" altLang="en-US" sz="4000" b="1" dirty="0">
                <a:solidFill>
                  <a:srgbClr val="000000"/>
                </a:solidFill>
                <a:latin typeface="Arial" charset="0"/>
                <a:ea typeface="新細明體" pitchFamily="18" charset="-120"/>
              </a:rPr>
              <a:t>只要引起對方的不舒服，</a:t>
            </a:r>
            <a:endParaRPr lang="en-US" altLang="zh-TW" sz="4000" b="1" dirty="0">
              <a:solidFill>
                <a:srgbClr val="000000"/>
              </a:solidFill>
              <a:latin typeface="Arial" charset="0"/>
              <a:ea typeface="新細明體" pitchFamily="18" charset="-120"/>
            </a:endParaRPr>
          </a:p>
          <a:p>
            <a:pPr marL="102870" lvl="1" algn="ctr">
              <a:lnSpc>
                <a:spcPct val="95000"/>
              </a:lnSpc>
              <a:buClr>
                <a:srgbClr val="000000"/>
              </a:buClr>
              <a:buSzPct val="100000"/>
            </a:pPr>
            <a:r>
              <a:rPr lang="zh-TW" altLang="en-US" sz="4000" b="1" dirty="0">
                <a:solidFill>
                  <a:srgbClr val="000000"/>
                </a:solidFill>
                <a:latin typeface="Arial" charset="0"/>
                <a:ea typeface="新細明體" pitchFamily="18" charset="-120"/>
              </a:rPr>
              <a:t>就可能構成性騷擾。</a:t>
            </a:r>
            <a:endParaRPr lang="en-US" altLang="zh-TW" sz="4000" b="1" dirty="0">
              <a:solidFill>
                <a:srgbClr val="000000"/>
              </a:solidFill>
              <a:latin typeface="Arial" charset="0"/>
              <a:ea typeface="新細明體" pitchFamily="18" charset="-120"/>
            </a:endParaRPr>
          </a:p>
          <a:p>
            <a:pPr marL="102870" lvl="1" algn="ctr">
              <a:lnSpc>
                <a:spcPct val="95000"/>
              </a:lnSpc>
              <a:buClr>
                <a:srgbClr val="000000"/>
              </a:buClr>
              <a:buSzPct val="100000"/>
            </a:pPr>
            <a:r>
              <a:rPr lang="zh-TW" altLang="en-US" sz="4000" b="1" dirty="0">
                <a:solidFill>
                  <a:srgbClr val="000000"/>
                </a:solidFill>
                <a:latin typeface="Arial" charset="0"/>
                <a:ea typeface="新細明體" pitchFamily="18" charset="-120"/>
              </a:rPr>
              <a:t>因此「不受歡迎的追求」也算性騷擾。</a:t>
            </a:r>
            <a:endParaRPr lang="en-US" altLang="zh-TW" sz="4000" b="1" dirty="0">
              <a:solidFill>
                <a:srgbClr val="000000"/>
              </a:solidFill>
              <a:latin typeface="Arial" charset="0"/>
              <a:ea typeface="新細明體" pitchFamily="18" charset="-120"/>
            </a:endParaRPr>
          </a:p>
          <a:p>
            <a:pPr marL="102870" lvl="1" algn="ctr">
              <a:lnSpc>
                <a:spcPct val="95000"/>
              </a:lnSpc>
              <a:buClr>
                <a:srgbClr val="000000"/>
              </a:buClr>
              <a:buSzPct val="100000"/>
            </a:pPr>
            <a:endParaRPr lang="en-US" altLang="zh-TW" sz="4000" b="1" dirty="0">
              <a:solidFill>
                <a:srgbClr val="000000"/>
              </a:solidFill>
              <a:latin typeface="Arial" charset="0"/>
              <a:ea typeface="新細明體" pitchFamily="18" charset="-120"/>
            </a:endParaRPr>
          </a:p>
          <a:p>
            <a:pPr marL="102870" lvl="1" algn="ctr">
              <a:lnSpc>
                <a:spcPct val="95000"/>
              </a:lnSpc>
              <a:buClr>
                <a:srgbClr val="000000"/>
              </a:buClr>
              <a:buSzPct val="100000"/>
            </a:pPr>
            <a:endParaRPr lang="en-US" altLang="zh-TW" sz="4000" b="1" dirty="0">
              <a:solidFill>
                <a:srgbClr val="000000"/>
              </a:solidFill>
              <a:latin typeface="Arial" charset="0"/>
              <a:ea typeface="新細明體" pitchFamily="18" charset="-12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ctrTitle"/>
          </p:nvPr>
        </p:nvSpPr>
        <p:spPr>
          <a:xfrm>
            <a:off x="497205" y="320040"/>
            <a:ext cx="8149590" cy="1230154"/>
          </a:xfrm>
          <a:solidFill>
            <a:schemeClr val="accent2">
              <a:lumMod val="40000"/>
              <a:lumOff val="60000"/>
            </a:schemeClr>
          </a:solidFill>
          <a:ln w="28575">
            <a:solidFill>
              <a:schemeClr val="accent2">
                <a:lumMod val="60000"/>
                <a:lumOff val="40000"/>
              </a:schemeClr>
            </a:solidFill>
            <a:prstDash val="lgDash"/>
          </a:ln>
          <a:effectLst>
            <a:glow rad="228600">
              <a:schemeClr val="accent2">
                <a:satMod val="175000"/>
                <a:alpha val="40000"/>
              </a:schemeClr>
            </a:glow>
          </a:effectLst>
        </p:spPr>
        <p:txBody>
          <a:bodyPr vert="horz" lIns="0" tIns="0" rIns="0" bIns="0" rtlCol="0" anchor="ctr" anchorCtr="0">
            <a:normAutofit/>
          </a:bodyPr>
          <a:lstStyle/>
          <a:p>
            <a:pPr>
              <a:lnSpc>
                <a:spcPct val="95000"/>
              </a:lnSpc>
              <a:defRPr/>
            </a:pPr>
            <a:r>
              <a:rPr lang="zh-TW" altLang="en-US" sz="4300" dirty="0" smtClean="0">
                <a:solidFill>
                  <a:srgbClr val="000000"/>
                </a:solidFill>
                <a:latin typeface="華康竹風體W4" pitchFamily="65" charset="-120"/>
                <a:ea typeface="華康竹風體W4" pitchFamily="65" charset="-120"/>
              </a:rPr>
              <a:t>圈圈叉叉是非題</a:t>
            </a:r>
            <a:endParaRPr lang="en-US" altLang="zh-TW" sz="4300" dirty="0" smtClean="0">
              <a:solidFill>
                <a:srgbClr val="000000"/>
              </a:solidFill>
              <a:latin typeface="華康竹風體W4" pitchFamily="65" charset="-120"/>
              <a:ea typeface="華康竹風體W4" pitchFamily="65" charset="-120"/>
            </a:endParaRPr>
          </a:p>
        </p:txBody>
      </p:sp>
      <p:sp>
        <p:nvSpPr>
          <p:cNvPr id="35843" name="Text Box 4"/>
          <p:cNvSpPr txBox="1">
            <a:spLocks noChangeArrowheads="1"/>
          </p:cNvSpPr>
          <p:nvPr/>
        </p:nvSpPr>
        <p:spPr bwMode="auto">
          <a:xfrm>
            <a:off x="497205" y="1645920"/>
            <a:ext cx="8149590" cy="53799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marL="342900" indent="-342900" eaLnBrk="0" hangingPunct="0">
              <a:defRPr sz="2400">
                <a:solidFill>
                  <a:schemeClr val="tx1"/>
                </a:solidFill>
                <a:latin typeface="Times New Roman" pitchFamily="18" charset="0"/>
              </a:defRPr>
            </a:lvl1pPr>
            <a:lvl2pPr marL="11430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lvl="1" eaLnBrk="1" hangingPunct="1">
              <a:lnSpc>
                <a:spcPct val="95000"/>
              </a:lnSpc>
              <a:buClr>
                <a:srgbClr val="000000"/>
              </a:buClr>
              <a:buSzPct val="100000"/>
              <a:defRPr/>
            </a:pPr>
            <a:endParaRPr lang="en-US" altLang="zh-TW" sz="5900" dirty="0" smtClean="0">
              <a:solidFill>
                <a:srgbClr val="000000"/>
              </a:solidFill>
              <a:latin typeface="Arial" charset="0"/>
              <a:ea typeface="新細明體" pitchFamily="18" charset="-120"/>
            </a:endParaRPr>
          </a:p>
          <a:p>
            <a:pPr lvl="1" algn="ctr" eaLnBrk="1" hangingPunct="1">
              <a:lnSpc>
                <a:spcPct val="95000"/>
              </a:lnSpc>
              <a:buClr>
                <a:srgbClr val="000000"/>
              </a:buClr>
              <a:buSzPct val="100000"/>
              <a:defRPr/>
            </a:pPr>
            <a:r>
              <a:rPr lang="zh-TW" altLang="en-US" sz="5900" dirty="0" smtClean="0">
                <a:solidFill>
                  <a:srgbClr val="000000"/>
                </a:solidFill>
                <a:latin typeface="標楷體" pitchFamily="65" charset="-120"/>
                <a:ea typeface="標楷體" pitchFamily="65" charset="-120"/>
              </a:rPr>
              <a:t>對方沒有當場拒絕或反抗，所以不能算是性騷擾。</a:t>
            </a:r>
            <a:endParaRPr lang="en-US" altLang="zh-TW" sz="5900" dirty="0" smtClean="0">
              <a:solidFill>
                <a:srgbClr val="000000"/>
              </a:solidFill>
              <a:latin typeface="標楷體" pitchFamily="65" charset="-120"/>
              <a:ea typeface="標楷體" pitchFamily="65" charset="-120"/>
            </a:endParaRPr>
          </a:p>
          <a:p>
            <a:pPr marL="411480" lvl="1" algn="ctr" eaLnBrk="1" hangingPunct="1">
              <a:lnSpc>
                <a:spcPct val="95000"/>
              </a:lnSpc>
              <a:buClr>
                <a:srgbClr val="000000"/>
              </a:buClr>
              <a:buSzPct val="100000"/>
              <a:defRPr/>
            </a:pPr>
            <a:r>
              <a:rPr lang="zh-TW" altLang="en-US" sz="5900" dirty="0" smtClean="0">
                <a:solidFill>
                  <a:srgbClr val="000000"/>
                </a:solidFill>
                <a:latin typeface="Arial" charset="0"/>
                <a:ea typeface="新細明體" pitchFamily="18" charset="-120"/>
              </a:rPr>
              <a:t> </a:t>
            </a:r>
            <a:r>
              <a:rPr lang="zh-TW" altLang="en-US" sz="5900" b="1" dirty="0" smtClean="0">
                <a:solidFill>
                  <a:srgbClr val="FF0000"/>
                </a:solidFill>
                <a:latin typeface="標楷體" pitchFamily="65" charset="-120"/>
                <a:ea typeface="標楷體" pitchFamily="65" charset="-120"/>
              </a:rPr>
              <a:t>╳</a:t>
            </a:r>
            <a:endParaRPr lang="en-US" altLang="zh-TW" sz="5900" b="1" dirty="0" smtClean="0">
              <a:solidFill>
                <a:srgbClr val="FF0000"/>
              </a:solidFill>
              <a:latin typeface="標楷體" pitchFamily="65" charset="-120"/>
              <a:ea typeface="標楷體" pitchFamily="65" charset="-120"/>
            </a:endParaRPr>
          </a:p>
          <a:p>
            <a:pPr lvl="1" algn="ctr" eaLnBrk="1" hangingPunct="1">
              <a:lnSpc>
                <a:spcPct val="95000"/>
              </a:lnSpc>
              <a:buClr>
                <a:srgbClr val="000000"/>
              </a:buClr>
              <a:buSzPct val="100000"/>
              <a:defRPr/>
            </a:pPr>
            <a:endParaRPr lang="en-US" altLang="zh-TW" sz="5900" dirty="0" smtClean="0">
              <a:solidFill>
                <a:srgbClr val="000000"/>
              </a:solidFill>
              <a:latin typeface="Arial" charset="0"/>
              <a:ea typeface="新細明體" pitchFamily="18"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5843">
                                            <p:txEl>
                                              <p:pRg st="2" end="2"/>
                                            </p:txEl>
                                          </p:spTgt>
                                        </p:tgtEl>
                                        <p:attrNameLst>
                                          <p:attrName>style.visibility</p:attrName>
                                        </p:attrNameLst>
                                      </p:cBhvr>
                                      <p:to>
                                        <p:strVal val="visible"/>
                                      </p:to>
                                    </p:set>
                                    <p:animEffect transition="in" filter="wipe(down)">
                                      <p:cBhvr>
                                        <p:cTn id="7" dur="435">
                                          <p:stCondLst>
                                            <p:cond delay="0"/>
                                          </p:stCondLst>
                                        </p:cTn>
                                        <p:tgtEl>
                                          <p:spTgt spid="35843">
                                            <p:txEl>
                                              <p:pRg st="2" end="2"/>
                                            </p:txEl>
                                          </p:spTgt>
                                        </p:tgtEl>
                                      </p:cBhvr>
                                    </p:animEffect>
                                    <p:anim calcmode="lin" valueType="num">
                                      <p:cBhvr>
                                        <p:cTn id="8" dur="1367" tmFilter="0,0; 0.14,0.36; 0.43,0.73; 0.71,0.91; 1.0,1.0">
                                          <p:stCondLst>
                                            <p:cond delay="0"/>
                                          </p:stCondLst>
                                        </p:cTn>
                                        <p:tgtEl>
                                          <p:spTgt spid="35843">
                                            <p:txEl>
                                              <p:pRg st="2" end="2"/>
                                            </p:txEl>
                                          </p:spTgt>
                                        </p:tgtEl>
                                        <p:attrNameLst>
                                          <p:attrName>ppt_x</p:attrName>
                                        </p:attrNameLst>
                                      </p:cBhvr>
                                      <p:tavLst>
                                        <p:tav tm="0">
                                          <p:val>
                                            <p:strVal val="#ppt_x-0.25"/>
                                          </p:val>
                                        </p:tav>
                                        <p:tav tm="100000">
                                          <p:val>
                                            <p:strVal val="#ppt_x"/>
                                          </p:val>
                                        </p:tav>
                                      </p:tavLst>
                                    </p:anim>
                                    <p:anim calcmode="lin" valueType="num">
                                      <p:cBhvr>
                                        <p:cTn id="9" dur="498" tmFilter="0.0,0.0; 0.25,0.07; 0.50,0.2; 0.75,0.467; 1.0,1.0">
                                          <p:stCondLst>
                                            <p:cond delay="0"/>
                                          </p:stCondLst>
                                        </p:cTn>
                                        <p:tgtEl>
                                          <p:spTgt spid="35843">
                                            <p:txEl>
                                              <p:pRg st="2" end="2"/>
                                            </p:txEl>
                                          </p:spTgt>
                                        </p:tgtEl>
                                        <p:attrNameLst>
                                          <p:attrName>ppt_y</p:attrName>
                                        </p:attrNameLst>
                                      </p:cBhvr>
                                      <p:tavLst>
                                        <p:tav tm="0" fmla="#ppt_y-sin(pi*$)/3">
                                          <p:val>
                                            <p:fltVal val="0.5"/>
                                          </p:val>
                                        </p:tav>
                                        <p:tav tm="100000">
                                          <p:val>
                                            <p:fltVal val="1"/>
                                          </p:val>
                                        </p:tav>
                                      </p:tavLst>
                                    </p:anim>
                                    <p:anim calcmode="lin" valueType="num">
                                      <p:cBhvr>
                                        <p:cTn id="10" dur="498" tmFilter="0, 0; 0.125,0.2665; 0.25,0.4; 0.375,0.465; 0.5,0.5;  0.625,0.535; 0.75,0.6; 0.875,0.7335; 1,1">
                                          <p:stCondLst>
                                            <p:cond delay="498"/>
                                          </p:stCondLst>
                                        </p:cTn>
                                        <p:tgtEl>
                                          <p:spTgt spid="35843">
                                            <p:txEl>
                                              <p:pRg st="2" end="2"/>
                                            </p:txEl>
                                          </p:spTgt>
                                        </p:tgtEl>
                                        <p:attrNameLst>
                                          <p:attrName>ppt_y</p:attrName>
                                        </p:attrNameLst>
                                      </p:cBhvr>
                                      <p:tavLst>
                                        <p:tav tm="0" fmla="#ppt_y-sin(pi*$)/9">
                                          <p:val>
                                            <p:fltVal val="0"/>
                                          </p:val>
                                        </p:tav>
                                        <p:tav tm="100000">
                                          <p:val>
                                            <p:fltVal val="1"/>
                                          </p:val>
                                        </p:tav>
                                      </p:tavLst>
                                    </p:anim>
                                    <p:anim calcmode="lin" valueType="num">
                                      <p:cBhvr>
                                        <p:cTn id="11" dur="249" tmFilter="0, 0; 0.125,0.2665; 0.25,0.4; 0.375,0.465; 0.5,0.5;  0.625,0.535; 0.75,0.6; 0.875,0.7335; 1,1">
                                          <p:stCondLst>
                                            <p:cond delay="993"/>
                                          </p:stCondLst>
                                        </p:cTn>
                                        <p:tgtEl>
                                          <p:spTgt spid="35843">
                                            <p:txEl>
                                              <p:pRg st="2" end="2"/>
                                            </p:txEl>
                                          </p:spTgt>
                                        </p:tgtEl>
                                        <p:attrNameLst>
                                          <p:attrName>ppt_y</p:attrName>
                                        </p:attrNameLst>
                                      </p:cBhvr>
                                      <p:tavLst>
                                        <p:tav tm="0" fmla="#ppt_y-sin(pi*$)/27">
                                          <p:val>
                                            <p:fltVal val="0"/>
                                          </p:val>
                                        </p:tav>
                                        <p:tav tm="100000">
                                          <p:val>
                                            <p:fltVal val="1"/>
                                          </p:val>
                                        </p:tav>
                                      </p:tavLst>
                                    </p:anim>
                                    <p:anim calcmode="lin" valueType="num">
                                      <p:cBhvr>
                                        <p:cTn id="12" dur="123" tmFilter="0, 0; 0.125,0.2665; 0.25,0.4; 0.375,0.465; 0.5,0.5;  0.625,0.535; 0.75,0.6; 0.875,0.7335; 1,1">
                                          <p:stCondLst>
                                            <p:cond delay="1242"/>
                                          </p:stCondLst>
                                        </p:cTn>
                                        <p:tgtEl>
                                          <p:spTgt spid="35843">
                                            <p:txEl>
                                              <p:pRg st="2" end="2"/>
                                            </p:txEl>
                                          </p:spTgt>
                                        </p:tgtEl>
                                        <p:attrNameLst>
                                          <p:attrName>ppt_y</p:attrName>
                                        </p:attrNameLst>
                                      </p:cBhvr>
                                      <p:tavLst>
                                        <p:tav tm="0" fmla="#ppt_y-sin(pi*$)/81">
                                          <p:val>
                                            <p:fltVal val="0"/>
                                          </p:val>
                                        </p:tav>
                                        <p:tav tm="100000">
                                          <p:val>
                                            <p:fltVal val="1"/>
                                          </p:val>
                                        </p:tav>
                                      </p:tavLst>
                                    </p:anim>
                                    <p:animScale>
                                      <p:cBhvr>
                                        <p:cTn id="13" dur="20">
                                          <p:stCondLst>
                                            <p:cond delay="487"/>
                                          </p:stCondLst>
                                        </p:cTn>
                                        <p:tgtEl>
                                          <p:spTgt spid="35843">
                                            <p:txEl>
                                              <p:pRg st="2" end="2"/>
                                            </p:txEl>
                                          </p:spTgt>
                                        </p:tgtEl>
                                      </p:cBhvr>
                                      <p:to x="100000" y="60000"/>
                                    </p:animScale>
                                    <p:animScale>
                                      <p:cBhvr>
                                        <p:cTn id="14" dur="124" decel="50000">
                                          <p:stCondLst>
                                            <p:cond delay="507"/>
                                          </p:stCondLst>
                                        </p:cTn>
                                        <p:tgtEl>
                                          <p:spTgt spid="35843">
                                            <p:txEl>
                                              <p:pRg st="2" end="2"/>
                                            </p:txEl>
                                          </p:spTgt>
                                        </p:tgtEl>
                                      </p:cBhvr>
                                      <p:to x="100000" y="100000"/>
                                    </p:animScale>
                                    <p:animScale>
                                      <p:cBhvr>
                                        <p:cTn id="15" dur="20">
                                          <p:stCondLst>
                                            <p:cond delay="984"/>
                                          </p:stCondLst>
                                        </p:cTn>
                                        <p:tgtEl>
                                          <p:spTgt spid="35843">
                                            <p:txEl>
                                              <p:pRg st="2" end="2"/>
                                            </p:txEl>
                                          </p:spTgt>
                                        </p:tgtEl>
                                      </p:cBhvr>
                                      <p:to x="100000" y="80000"/>
                                    </p:animScale>
                                    <p:animScale>
                                      <p:cBhvr>
                                        <p:cTn id="16" dur="124" decel="50000">
                                          <p:stCondLst>
                                            <p:cond delay="1004"/>
                                          </p:stCondLst>
                                        </p:cTn>
                                        <p:tgtEl>
                                          <p:spTgt spid="35843">
                                            <p:txEl>
                                              <p:pRg st="2" end="2"/>
                                            </p:txEl>
                                          </p:spTgt>
                                        </p:tgtEl>
                                      </p:cBhvr>
                                      <p:to x="100000" y="100000"/>
                                    </p:animScale>
                                    <p:animScale>
                                      <p:cBhvr>
                                        <p:cTn id="17" dur="20">
                                          <p:stCondLst>
                                            <p:cond delay="1231"/>
                                          </p:stCondLst>
                                        </p:cTn>
                                        <p:tgtEl>
                                          <p:spTgt spid="35843">
                                            <p:txEl>
                                              <p:pRg st="2" end="2"/>
                                            </p:txEl>
                                          </p:spTgt>
                                        </p:tgtEl>
                                      </p:cBhvr>
                                      <p:to x="100000" y="90000"/>
                                    </p:animScale>
                                    <p:animScale>
                                      <p:cBhvr>
                                        <p:cTn id="18" dur="124" decel="50000">
                                          <p:stCondLst>
                                            <p:cond delay="1251"/>
                                          </p:stCondLst>
                                        </p:cTn>
                                        <p:tgtEl>
                                          <p:spTgt spid="35843">
                                            <p:txEl>
                                              <p:pRg st="2" end="2"/>
                                            </p:txEl>
                                          </p:spTgt>
                                        </p:tgtEl>
                                      </p:cBhvr>
                                      <p:to x="100000" y="100000"/>
                                    </p:animScale>
                                    <p:animScale>
                                      <p:cBhvr>
                                        <p:cTn id="19" dur="20">
                                          <p:stCondLst>
                                            <p:cond delay="1356"/>
                                          </p:stCondLst>
                                        </p:cTn>
                                        <p:tgtEl>
                                          <p:spTgt spid="35843">
                                            <p:txEl>
                                              <p:pRg st="2" end="2"/>
                                            </p:txEl>
                                          </p:spTgt>
                                        </p:tgtEl>
                                      </p:cBhvr>
                                      <p:to x="100000" y="95000"/>
                                    </p:animScale>
                                    <p:animScale>
                                      <p:cBhvr>
                                        <p:cTn id="20" dur="124" decel="50000">
                                          <p:stCondLst>
                                            <p:cond delay="1376"/>
                                          </p:stCondLst>
                                        </p:cTn>
                                        <p:tgtEl>
                                          <p:spTgt spid="3584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ctrTitle"/>
          </p:nvPr>
        </p:nvSpPr>
        <p:spPr>
          <a:xfrm>
            <a:off x="497205" y="320040"/>
            <a:ext cx="8149590" cy="1230154"/>
          </a:xfrm>
          <a:solidFill>
            <a:schemeClr val="accent2">
              <a:lumMod val="40000"/>
              <a:lumOff val="60000"/>
            </a:schemeClr>
          </a:solidFill>
          <a:ln w="28575">
            <a:solidFill>
              <a:schemeClr val="accent2">
                <a:lumMod val="60000"/>
                <a:lumOff val="40000"/>
              </a:schemeClr>
            </a:solidFill>
            <a:prstDash val="lgDash"/>
          </a:ln>
          <a:effectLst>
            <a:glow rad="228600">
              <a:schemeClr val="accent2">
                <a:satMod val="175000"/>
                <a:alpha val="40000"/>
              </a:schemeClr>
            </a:glow>
          </a:effectLst>
        </p:spPr>
        <p:txBody>
          <a:bodyPr vert="horz" lIns="0" tIns="0" rIns="0" bIns="0" rtlCol="0" anchor="ctr" anchorCtr="0">
            <a:normAutofit/>
          </a:bodyPr>
          <a:lstStyle/>
          <a:p>
            <a:pPr>
              <a:lnSpc>
                <a:spcPct val="95000"/>
              </a:lnSpc>
              <a:defRPr/>
            </a:pPr>
            <a:r>
              <a:rPr lang="zh-TW" altLang="en-US" sz="4300" dirty="0" smtClean="0">
                <a:solidFill>
                  <a:srgbClr val="000000"/>
                </a:solidFill>
                <a:latin typeface="華康竹風體W4" pitchFamily="65" charset="-120"/>
                <a:ea typeface="華康竹風體W4" pitchFamily="65" charset="-120"/>
              </a:rPr>
              <a:t>圈圈叉叉是非題</a:t>
            </a:r>
            <a:endParaRPr lang="en-US" altLang="zh-TW" sz="4300" dirty="0" smtClean="0">
              <a:solidFill>
                <a:srgbClr val="000000"/>
              </a:solidFill>
              <a:latin typeface="華康竹風體W4" pitchFamily="65" charset="-120"/>
              <a:ea typeface="華康竹風體W4" pitchFamily="65" charset="-120"/>
            </a:endParaRPr>
          </a:p>
        </p:txBody>
      </p:sp>
      <p:sp>
        <p:nvSpPr>
          <p:cNvPr id="35843" name="Text Box 4"/>
          <p:cNvSpPr txBox="1">
            <a:spLocks noChangeArrowheads="1"/>
          </p:cNvSpPr>
          <p:nvPr/>
        </p:nvSpPr>
        <p:spPr bwMode="auto">
          <a:xfrm>
            <a:off x="497205" y="1645920"/>
            <a:ext cx="8149590" cy="4210383"/>
          </a:xfrm>
          <a:prstGeom prst="rect">
            <a:avLst/>
          </a:prstGeom>
          <a:noFill/>
          <a:ln w="9525">
            <a:noFill/>
            <a:miter lim="800000"/>
            <a:headEnd/>
            <a:tailEnd/>
          </a:ln>
        </p:spPr>
        <p:txBody>
          <a:bodyPr lIns="0" tIns="0" rIns="0" bIns="0">
            <a:spAutoFit/>
          </a:bodyPr>
          <a:lstStyle/>
          <a:p>
            <a:pPr marL="102870" lvl="1">
              <a:lnSpc>
                <a:spcPct val="95000"/>
              </a:lnSpc>
              <a:buClr>
                <a:srgbClr val="000000"/>
              </a:buClr>
              <a:buSzPct val="100000"/>
            </a:pPr>
            <a:endParaRPr lang="en-US" altLang="zh-TW" sz="4000" b="1" dirty="0">
              <a:solidFill>
                <a:srgbClr val="000000"/>
              </a:solidFill>
              <a:latin typeface="Arial" charset="0"/>
              <a:ea typeface="新細明體" pitchFamily="18" charset="-120"/>
            </a:endParaRPr>
          </a:p>
          <a:p>
            <a:pPr marL="102870" lvl="1" algn="ctr">
              <a:lnSpc>
                <a:spcPct val="95000"/>
              </a:lnSpc>
              <a:buClr>
                <a:srgbClr val="000000"/>
              </a:buClr>
              <a:buSzPct val="100000"/>
            </a:pPr>
            <a:r>
              <a:rPr lang="zh-TW" altLang="en-US" sz="4000" b="1" dirty="0">
                <a:solidFill>
                  <a:srgbClr val="000000"/>
                </a:solidFill>
                <a:latin typeface="Arial" charset="0"/>
                <a:ea typeface="新細明體" pitchFamily="18" charset="-120"/>
              </a:rPr>
              <a:t>只要對方覺得不舒服，就是性騷擾！許多性騷擾經常發生在加害人混淆視聽將自己的行為包裝在關愛下時，使受害人會懷疑自己的判斷。</a:t>
            </a:r>
            <a:endParaRPr lang="en-US" altLang="zh-TW" sz="4000" b="1" dirty="0">
              <a:solidFill>
                <a:srgbClr val="000000"/>
              </a:solidFill>
              <a:latin typeface="Arial" charset="0"/>
              <a:ea typeface="新細明體" pitchFamily="18" charset="-120"/>
            </a:endParaRPr>
          </a:p>
          <a:p>
            <a:pPr marL="102870" lvl="1" algn="ctr">
              <a:lnSpc>
                <a:spcPct val="95000"/>
              </a:lnSpc>
              <a:buClr>
                <a:srgbClr val="000000"/>
              </a:buClr>
              <a:buSzPct val="100000"/>
            </a:pPr>
            <a:endParaRPr lang="en-US" altLang="zh-TW" sz="4000" b="1" dirty="0">
              <a:solidFill>
                <a:srgbClr val="000000"/>
              </a:solidFill>
              <a:latin typeface="Arial" charset="0"/>
              <a:ea typeface="新細明體" pitchFamily="18" charset="-120"/>
            </a:endParaRPr>
          </a:p>
          <a:p>
            <a:pPr marL="102870" lvl="1" algn="ctr">
              <a:lnSpc>
                <a:spcPct val="95000"/>
              </a:lnSpc>
              <a:buClr>
                <a:srgbClr val="000000"/>
              </a:buClr>
              <a:buSzPct val="100000"/>
            </a:pPr>
            <a:endParaRPr lang="en-US" altLang="zh-TW" sz="4000" b="1" dirty="0">
              <a:solidFill>
                <a:srgbClr val="000000"/>
              </a:solidFill>
              <a:latin typeface="Arial" charset="0"/>
              <a:ea typeface="新細明體" pitchFamily="18" charset="-12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ctrTitle"/>
          </p:nvPr>
        </p:nvSpPr>
        <p:spPr>
          <a:xfrm>
            <a:off x="497205" y="320040"/>
            <a:ext cx="8149590" cy="1230154"/>
          </a:xfrm>
          <a:solidFill>
            <a:schemeClr val="accent2">
              <a:lumMod val="40000"/>
              <a:lumOff val="60000"/>
            </a:schemeClr>
          </a:solidFill>
          <a:ln w="28575">
            <a:solidFill>
              <a:schemeClr val="accent2">
                <a:lumMod val="60000"/>
                <a:lumOff val="40000"/>
              </a:schemeClr>
            </a:solidFill>
            <a:prstDash val="lgDash"/>
          </a:ln>
          <a:effectLst>
            <a:glow rad="228600">
              <a:schemeClr val="accent2">
                <a:satMod val="175000"/>
                <a:alpha val="40000"/>
              </a:schemeClr>
            </a:glow>
          </a:effectLst>
        </p:spPr>
        <p:txBody>
          <a:bodyPr vert="horz" lIns="0" tIns="0" rIns="0" bIns="0" rtlCol="0" anchor="ctr" anchorCtr="0">
            <a:normAutofit/>
          </a:bodyPr>
          <a:lstStyle/>
          <a:p>
            <a:pPr>
              <a:lnSpc>
                <a:spcPct val="95000"/>
              </a:lnSpc>
              <a:defRPr/>
            </a:pPr>
            <a:r>
              <a:rPr lang="zh-TW" altLang="en-US" sz="4300" dirty="0" smtClean="0">
                <a:solidFill>
                  <a:srgbClr val="000000"/>
                </a:solidFill>
                <a:latin typeface="華康竹風體W4" pitchFamily="65" charset="-120"/>
                <a:ea typeface="華康竹風體W4" pitchFamily="65" charset="-120"/>
              </a:rPr>
              <a:t>圈圈叉叉是非題</a:t>
            </a:r>
            <a:endParaRPr lang="en-US" altLang="zh-TW" sz="4300" dirty="0" smtClean="0">
              <a:solidFill>
                <a:srgbClr val="000000"/>
              </a:solidFill>
              <a:latin typeface="華康竹風體W4" pitchFamily="65" charset="-120"/>
              <a:ea typeface="華康竹風體W4" pitchFamily="65" charset="-120"/>
            </a:endParaRPr>
          </a:p>
        </p:txBody>
      </p:sp>
      <p:sp>
        <p:nvSpPr>
          <p:cNvPr id="41987" name="Text Box 4"/>
          <p:cNvSpPr txBox="1">
            <a:spLocks noChangeArrowheads="1"/>
          </p:cNvSpPr>
          <p:nvPr/>
        </p:nvSpPr>
        <p:spPr bwMode="auto">
          <a:xfrm>
            <a:off x="497205" y="1645920"/>
            <a:ext cx="8149590" cy="5379934"/>
          </a:xfrm>
          <a:prstGeom prst="rect">
            <a:avLst/>
          </a:prstGeom>
          <a:noFill/>
          <a:ln w="9525">
            <a:noFill/>
            <a:miter lim="800000"/>
            <a:headEnd/>
            <a:tailEnd/>
          </a:ln>
        </p:spPr>
        <p:txBody>
          <a:bodyPr lIns="0" tIns="0" rIns="0" bIns="0">
            <a:spAutoFit/>
          </a:bodyPr>
          <a:lstStyle/>
          <a:p>
            <a:pPr marL="102870" lvl="1">
              <a:lnSpc>
                <a:spcPct val="95000"/>
              </a:lnSpc>
              <a:buClr>
                <a:srgbClr val="000000"/>
              </a:buClr>
              <a:buSzPct val="100000"/>
            </a:pPr>
            <a:endParaRPr lang="en-US" altLang="zh-TW" sz="5900" dirty="0">
              <a:solidFill>
                <a:srgbClr val="000000"/>
              </a:solidFill>
              <a:latin typeface="Arial" charset="0"/>
              <a:ea typeface="新細明體" pitchFamily="18" charset="-120"/>
            </a:endParaRPr>
          </a:p>
          <a:p>
            <a:pPr marL="102870" lvl="1" algn="ctr">
              <a:lnSpc>
                <a:spcPct val="95000"/>
              </a:lnSpc>
              <a:buClr>
                <a:srgbClr val="000000"/>
              </a:buClr>
              <a:buSzPct val="100000"/>
            </a:pPr>
            <a:r>
              <a:rPr lang="zh-TW" altLang="en-US" sz="5900" dirty="0">
                <a:solidFill>
                  <a:srgbClr val="000000"/>
                </a:solidFill>
                <a:latin typeface="Arial" charset="0"/>
                <a:ea typeface="新細明體" pitchFamily="18" charset="-120"/>
              </a:rPr>
              <a:t>只是摸一下，</a:t>
            </a:r>
            <a:endParaRPr lang="en-US" altLang="zh-TW" sz="5900" dirty="0">
              <a:solidFill>
                <a:srgbClr val="000000"/>
              </a:solidFill>
              <a:latin typeface="Arial" charset="0"/>
              <a:ea typeface="新細明體" pitchFamily="18" charset="-120"/>
            </a:endParaRPr>
          </a:p>
          <a:p>
            <a:pPr marL="102870" lvl="1" algn="ctr">
              <a:lnSpc>
                <a:spcPct val="95000"/>
              </a:lnSpc>
              <a:buClr>
                <a:srgbClr val="000000"/>
              </a:buClr>
              <a:buSzPct val="100000"/>
            </a:pPr>
            <a:r>
              <a:rPr lang="zh-TW" altLang="en-US" sz="5900" dirty="0">
                <a:solidFill>
                  <a:srgbClr val="000000"/>
                </a:solidFill>
                <a:latin typeface="Arial" charset="0"/>
                <a:ea typeface="新細明體" pitchFamily="18" charset="-120"/>
              </a:rPr>
              <a:t>不會死</a:t>
            </a:r>
            <a:endParaRPr lang="en-US" altLang="zh-TW" sz="5900" dirty="0">
              <a:solidFill>
                <a:srgbClr val="000000"/>
              </a:solidFill>
              <a:latin typeface="Arial" charset="0"/>
              <a:ea typeface="新細明體" pitchFamily="18" charset="-120"/>
            </a:endParaRPr>
          </a:p>
          <a:p>
            <a:pPr marL="102870" lvl="1" algn="ctr">
              <a:lnSpc>
                <a:spcPct val="95000"/>
              </a:lnSpc>
              <a:buClr>
                <a:srgbClr val="000000"/>
              </a:buClr>
              <a:buSzPct val="100000"/>
            </a:pPr>
            <a:endParaRPr lang="en-US" altLang="zh-TW" sz="5900" dirty="0">
              <a:solidFill>
                <a:srgbClr val="000000"/>
              </a:solidFill>
              <a:latin typeface="Arial" charset="0"/>
              <a:ea typeface="新細明體" pitchFamily="18" charset="-120"/>
            </a:endParaRPr>
          </a:p>
          <a:p>
            <a:pPr marL="102870" lvl="1" algn="ctr">
              <a:lnSpc>
                <a:spcPct val="95000"/>
              </a:lnSpc>
              <a:buClr>
                <a:srgbClr val="000000"/>
              </a:buClr>
              <a:buSzPct val="100000"/>
            </a:pPr>
            <a:r>
              <a:rPr lang="zh-TW" altLang="en-US" sz="5900" dirty="0">
                <a:solidFill>
                  <a:srgbClr val="000000"/>
                </a:solidFill>
                <a:latin typeface="Arial" charset="0"/>
                <a:ea typeface="新細明體" pitchFamily="18" charset="-120"/>
              </a:rPr>
              <a:t> </a:t>
            </a:r>
            <a:r>
              <a:rPr lang="zh-TW" altLang="en-US" sz="5900" b="1" dirty="0">
                <a:solidFill>
                  <a:srgbClr val="FF0000"/>
                </a:solidFill>
                <a:latin typeface="標楷體" pitchFamily="65" charset="-120"/>
                <a:ea typeface="標楷體" pitchFamily="65" charset="-120"/>
              </a:rPr>
              <a:t>○</a:t>
            </a:r>
            <a:endParaRPr lang="en-US" altLang="zh-TW" sz="5900" b="1" dirty="0">
              <a:solidFill>
                <a:srgbClr val="FF0000"/>
              </a:solidFill>
              <a:latin typeface="標楷體" pitchFamily="65" charset="-120"/>
              <a:ea typeface="標楷體" pitchFamily="65" charset="-120"/>
            </a:endParaRPr>
          </a:p>
          <a:p>
            <a:pPr marL="102870" lvl="1" algn="ctr">
              <a:lnSpc>
                <a:spcPct val="95000"/>
              </a:lnSpc>
              <a:buClr>
                <a:srgbClr val="000000"/>
              </a:buClr>
              <a:buSzPct val="100000"/>
            </a:pPr>
            <a:endParaRPr lang="en-US" altLang="zh-TW" sz="5900" dirty="0">
              <a:solidFill>
                <a:srgbClr val="000000"/>
              </a:solidFill>
              <a:latin typeface="Arial" charset="0"/>
              <a:ea typeface="新細明體" pitchFamily="18"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1987">
                                            <p:txEl>
                                              <p:pRg st="4" end="4"/>
                                            </p:txEl>
                                          </p:spTgt>
                                        </p:tgtEl>
                                        <p:attrNameLst>
                                          <p:attrName>style.visibility</p:attrName>
                                        </p:attrNameLst>
                                      </p:cBhvr>
                                      <p:to>
                                        <p:strVal val="visible"/>
                                      </p:to>
                                    </p:set>
                                    <p:animEffect transition="in" filter="wipe(down)">
                                      <p:cBhvr>
                                        <p:cTn id="7" dur="580">
                                          <p:stCondLst>
                                            <p:cond delay="0"/>
                                          </p:stCondLst>
                                        </p:cTn>
                                        <p:tgtEl>
                                          <p:spTgt spid="41987">
                                            <p:txEl>
                                              <p:pRg st="4" end="4"/>
                                            </p:txEl>
                                          </p:spTgt>
                                        </p:tgtEl>
                                      </p:cBhvr>
                                    </p:animEffect>
                                    <p:anim calcmode="lin" valueType="num">
                                      <p:cBhvr>
                                        <p:cTn id="8" dur="1822" tmFilter="0,0; 0.14,0.36; 0.43,0.73; 0.71,0.91; 1.0,1.0">
                                          <p:stCondLst>
                                            <p:cond delay="0"/>
                                          </p:stCondLst>
                                        </p:cTn>
                                        <p:tgtEl>
                                          <p:spTgt spid="41987">
                                            <p:txEl>
                                              <p:pRg st="4" end="4"/>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1987">
                                            <p:txEl>
                                              <p:pRg st="4" end="4"/>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1987">
                                            <p:txEl>
                                              <p:pRg st="4" end="4"/>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1987">
                                            <p:txEl>
                                              <p:pRg st="4" end="4"/>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1987">
                                            <p:txEl>
                                              <p:pRg st="4" end="4"/>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1987">
                                            <p:txEl>
                                              <p:pRg st="4" end="4"/>
                                            </p:txEl>
                                          </p:spTgt>
                                        </p:tgtEl>
                                      </p:cBhvr>
                                      <p:to x="100000" y="60000"/>
                                    </p:animScale>
                                    <p:animScale>
                                      <p:cBhvr>
                                        <p:cTn id="14" dur="166" decel="50000">
                                          <p:stCondLst>
                                            <p:cond delay="676"/>
                                          </p:stCondLst>
                                        </p:cTn>
                                        <p:tgtEl>
                                          <p:spTgt spid="41987">
                                            <p:txEl>
                                              <p:pRg st="4" end="4"/>
                                            </p:txEl>
                                          </p:spTgt>
                                        </p:tgtEl>
                                      </p:cBhvr>
                                      <p:to x="100000" y="100000"/>
                                    </p:animScale>
                                    <p:animScale>
                                      <p:cBhvr>
                                        <p:cTn id="15" dur="26">
                                          <p:stCondLst>
                                            <p:cond delay="1312"/>
                                          </p:stCondLst>
                                        </p:cTn>
                                        <p:tgtEl>
                                          <p:spTgt spid="41987">
                                            <p:txEl>
                                              <p:pRg st="4" end="4"/>
                                            </p:txEl>
                                          </p:spTgt>
                                        </p:tgtEl>
                                      </p:cBhvr>
                                      <p:to x="100000" y="80000"/>
                                    </p:animScale>
                                    <p:animScale>
                                      <p:cBhvr>
                                        <p:cTn id="16" dur="166" decel="50000">
                                          <p:stCondLst>
                                            <p:cond delay="1338"/>
                                          </p:stCondLst>
                                        </p:cTn>
                                        <p:tgtEl>
                                          <p:spTgt spid="41987">
                                            <p:txEl>
                                              <p:pRg st="4" end="4"/>
                                            </p:txEl>
                                          </p:spTgt>
                                        </p:tgtEl>
                                      </p:cBhvr>
                                      <p:to x="100000" y="100000"/>
                                    </p:animScale>
                                    <p:animScale>
                                      <p:cBhvr>
                                        <p:cTn id="17" dur="26">
                                          <p:stCondLst>
                                            <p:cond delay="1642"/>
                                          </p:stCondLst>
                                        </p:cTn>
                                        <p:tgtEl>
                                          <p:spTgt spid="41987">
                                            <p:txEl>
                                              <p:pRg st="4" end="4"/>
                                            </p:txEl>
                                          </p:spTgt>
                                        </p:tgtEl>
                                      </p:cBhvr>
                                      <p:to x="100000" y="90000"/>
                                    </p:animScale>
                                    <p:animScale>
                                      <p:cBhvr>
                                        <p:cTn id="18" dur="166" decel="50000">
                                          <p:stCondLst>
                                            <p:cond delay="1668"/>
                                          </p:stCondLst>
                                        </p:cTn>
                                        <p:tgtEl>
                                          <p:spTgt spid="41987">
                                            <p:txEl>
                                              <p:pRg st="4" end="4"/>
                                            </p:txEl>
                                          </p:spTgt>
                                        </p:tgtEl>
                                      </p:cBhvr>
                                      <p:to x="100000" y="100000"/>
                                    </p:animScale>
                                    <p:animScale>
                                      <p:cBhvr>
                                        <p:cTn id="19" dur="26">
                                          <p:stCondLst>
                                            <p:cond delay="1808"/>
                                          </p:stCondLst>
                                        </p:cTn>
                                        <p:tgtEl>
                                          <p:spTgt spid="41987">
                                            <p:txEl>
                                              <p:pRg st="4" end="4"/>
                                            </p:txEl>
                                          </p:spTgt>
                                        </p:tgtEl>
                                      </p:cBhvr>
                                      <p:to x="100000" y="95000"/>
                                    </p:animScale>
                                    <p:animScale>
                                      <p:cBhvr>
                                        <p:cTn id="20" dur="166" decel="50000">
                                          <p:stCondLst>
                                            <p:cond delay="1834"/>
                                          </p:stCondLst>
                                        </p:cTn>
                                        <p:tgtEl>
                                          <p:spTgt spid="41987">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ctrTitle"/>
          </p:nvPr>
        </p:nvSpPr>
        <p:spPr>
          <a:xfrm>
            <a:off x="497205" y="320040"/>
            <a:ext cx="8149590" cy="1230154"/>
          </a:xfrm>
          <a:solidFill>
            <a:schemeClr val="accent2">
              <a:lumMod val="40000"/>
              <a:lumOff val="60000"/>
            </a:schemeClr>
          </a:solidFill>
          <a:ln w="28575">
            <a:solidFill>
              <a:schemeClr val="accent2">
                <a:lumMod val="60000"/>
                <a:lumOff val="40000"/>
              </a:schemeClr>
            </a:solidFill>
            <a:prstDash val="lgDash"/>
          </a:ln>
          <a:effectLst>
            <a:glow rad="228600">
              <a:schemeClr val="accent2">
                <a:satMod val="175000"/>
                <a:alpha val="40000"/>
              </a:schemeClr>
            </a:glow>
          </a:effectLst>
        </p:spPr>
        <p:txBody>
          <a:bodyPr vert="horz" lIns="0" tIns="0" rIns="0" bIns="0" rtlCol="0" anchor="ctr" anchorCtr="0">
            <a:normAutofit/>
          </a:bodyPr>
          <a:lstStyle/>
          <a:p>
            <a:pPr>
              <a:lnSpc>
                <a:spcPct val="95000"/>
              </a:lnSpc>
              <a:defRPr/>
            </a:pPr>
            <a:r>
              <a:rPr lang="zh-TW" altLang="en-US" sz="4300" dirty="0" smtClean="0">
                <a:solidFill>
                  <a:srgbClr val="000000"/>
                </a:solidFill>
                <a:latin typeface="華康竹風體W4" pitchFamily="65" charset="-120"/>
                <a:ea typeface="華康竹風體W4" pitchFamily="65" charset="-120"/>
              </a:rPr>
              <a:t>圈圈叉叉是非題</a:t>
            </a:r>
            <a:endParaRPr lang="en-US" altLang="zh-TW" sz="4300" dirty="0" smtClean="0">
              <a:solidFill>
                <a:srgbClr val="000000"/>
              </a:solidFill>
              <a:latin typeface="華康竹風體W4" pitchFamily="65" charset="-120"/>
              <a:ea typeface="華康竹風體W4" pitchFamily="65" charset="-120"/>
            </a:endParaRPr>
          </a:p>
        </p:txBody>
      </p:sp>
      <p:sp>
        <p:nvSpPr>
          <p:cNvPr id="37891" name="Text Box 4"/>
          <p:cNvSpPr txBox="1">
            <a:spLocks noChangeArrowheads="1"/>
          </p:cNvSpPr>
          <p:nvPr/>
        </p:nvSpPr>
        <p:spPr bwMode="auto">
          <a:xfrm>
            <a:off x="497205" y="1645920"/>
            <a:ext cx="8149590" cy="5438412"/>
          </a:xfrm>
          <a:prstGeom prst="rect">
            <a:avLst/>
          </a:prstGeom>
          <a:noFill/>
          <a:ln w="9525">
            <a:noFill/>
            <a:miter lim="800000"/>
            <a:headEnd/>
            <a:tailEnd/>
          </a:ln>
        </p:spPr>
        <p:txBody>
          <a:bodyPr lIns="0" tIns="0" rIns="0" bIns="0">
            <a:spAutoFit/>
          </a:bodyPr>
          <a:lstStyle/>
          <a:p>
            <a:pPr marL="102870" lvl="1">
              <a:lnSpc>
                <a:spcPct val="95000"/>
              </a:lnSpc>
              <a:buClr>
                <a:srgbClr val="000000"/>
              </a:buClr>
              <a:buSzPct val="100000"/>
            </a:pPr>
            <a:endParaRPr lang="en-US" altLang="zh-TW" sz="5900" b="1" u="sng" dirty="0">
              <a:solidFill>
                <a:srgbClr val="000000"/>
              </a:solidFill>
              <a:latin typeface="Arial" charset="0"/>
              <a:ea typeface="新細明體" pitchFamily="18" charset="-120"/>
            </a:endParaRPr>
          </a:p>
          <a:p>
            <a:pPr marL="102870" lvl="1" algn="ctr">
              <a:lnSpc>
                <a:spcPct val="95000"/>
              </a:lnSpc>
              <a:buClr>
                <a:srgbClr val="000000"/>
              </a:buClr>
              <a:buSzPct val="100000"/>
            </a:pPr>
            <a:r>
              <a:rPr lang="zh-TW" altLang="en-US" sz="4300" b="1" u="sng" dirty="0">
                <a:solidFill>
                  <a:srgbClr val="000000"/>
                </a:solidFill>
                <a:latin typeface="Arial" charset="0"/>
                <a:ea typeface="新細明體" pitchFamily="18" charset="-120"/>
              </a:rPr>
              <a:t>不會死，</a:t>
            </a:r>
            <a:r>
              <a:rPr lang="zh-TW" altLang="en-US" sz="4300" b="1" u="sng" dirty="0">
                <a:solidFill>
                  <a:srgbClr val="FF0000"/>
                </a:solidFill>
                <a:latin typeface="Arial" charset="0"/>
                <a:ea typeface="新細明體" pitchFamily="18" charset="-120"/>
              </a:rPr>
              <a:t>但會犯法。</a:t>
            </a:r>
            <a:r>
              <a:rPr lang="zh-TW" altLang="en-US" sz="4000" dirty="0">
                <a:solidFill>
                  <a:srgbClr val="000000"/>
                </a:solidFill>
                <a:latin typeface="Arial" charset="0"/>
                <a:ea typeface="新細明體" pitchFamily="18" charset="-120"/>
              </a:rPr>
              <a:t>這不是摸幾下的問題，而是</a:t>
            </a:r>
            <a:r>
              <a:rPr lang="zh-TW" altLang="en-US" sz="4000" b="1" dirty="0">
                <a:solidFill>
                  <a:srgbClr val="000000"/>
                </a:solidFill>
                <a:latin typeface="Arial" charset="0"/>
                <a:ea typeface="新細明體" pitchFamily="18" charset="-120"/>
              </a:rPr>
              <a:t>身體自主權</a:t>
            </a:r>
            <a:r>
              <a:rPr lang="zh-TW" altLang="en-US" sz="4000" dirty="0">
                <a:solidFill>
                  <a:srgbClr val="000000"/>
                </a:solidFill>
                <a:latin typeface="Arial" charset="0"/>
                <a:ea typeface="新細明體" pitchFamily="18" charset="-120"/>
              </a:rPr>
              <a:t>的問題。每個人都有保護自已身體的權利，當我們說「不」，別人絕對沒有權利來碰觸我們。</a:t>
            </a:r>
            <a:endParaRPr lang="en-US" altLang="zh-TW" sz="4000" dirty="0">
              <a:solidFill>
                <a:srgbClr val="000000"/>
              </a:solidFill>
              <a:latin typeface="Arial" charset="0"/>
              <a:ea typeface="新細明體" pitchFamily="18" charset="-120"/>
            </a:endParaRPr>
          </a:p>
          <a:p>
            <a:pPr marL="102870" lvl="1" algn="ctr">
              <a:lnSpc>
                <a:spcPct val="95000"/>
              </a:lnSpc>
              <a:buClr>
                <a:srgbClr val="000000"/>
              </a:buClr>
              <a:buSzPct val="100000"/>
            </a:pPr>
            <a:endParaRPr lang="en-US" altLang="zh-TW" sz="4000" dirty="0">
              <a:solidFill>
                <a:srgbClr val="000000"/>
              </a:solidFill>
              <a:latin typeface="Arial" charset="0"/>
              <a:ea typeface="新細明體" pitchFamily="18" charset="-120"/>
            </a:endParaRPr>
          </a:p>
          <a:p>
            <a:pPr marL="102870" lvl="1" algn="ctr">
              <a:lnSpc>
                <a:spcPct val="95000"/>
              </a:lnSpc>
              <a:buClr>
                <a:srgbClr val="000000"/>
              </a:buClr>
              <a:buSzPct val="100000"/>
            </a:pPr>
            <a:endParaRPr lang="en-US" altLang="zh-TW" sz="5900" dirty="0">
              <a:solidFill>
                <a:srgbClr val="000000"/>
              </a:solidFill>
              <a:latin typeface="Arial" charset="0"/>
              <a:ea typeface="新細明體" pitchFamily="18" charset="-12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ctrTitle"/>
          </p:nvPr>
        </p:nvSpPr>
        <p:spPr>
          <a:xfrm>
            <a:off x="497205" y="320040"/>
            <a:ext cx="8149590" cy="1230154"/>
          </a:xfrm>
          <a:solidFill>
            <a:schemeClr val="accent2">
              <a:lumMod val="40000"/>
              <a:lumOff val="60000"/>
            </a:schemeClr>
          </a:solidFill>
          <a:ln w="28575">
            <a:solidFill>
              <a:schemeClr val="accent2">
                <a:lumMod val="60000"/>
                <a:lumOff val="40000"/>
              </a:schemeClr>
            </a:solidFill>
            <a:prstDash val="lgDash"/>
          </a:ln>
          <a:effectLst>
            <a:glow rad="228600">
              <a:schemeClr val="accent2">
                <a:satMod val="175000"/>
                <a:alpha val="40000"/>
              </a:schemeClr>
            </a:glow>
          </a:effectLst>
        </p:spPr>
        <p:txBody>
          <a:bodyPr vert="horz" lIns="0" tIns="0" rIns="0" bIns="0" rtlCol="0" anchor="ctr" anchorCtr="0">
            <a:normAutofit/>
          </a:bodyPr>
          <a:lstStyle/>
          <a:p>
            <a:pPr>
              <a:lnSpc>
                <a:spcPct val="95000"/>
              </a:lnSpc>
              <a:defRPr/>
            </a:pPr>
            <a:r>
              <a:rPr lang="zh-TW" altLang="en-US" sz="4300" dirty="0" smtClean="0">
                <a:solidFill>
                  <a:srgbClr val="000000"/>
                </a:solidFill>
                <a:latin typeface="華康竹風體W4" pitchFamily="65" charset="-120"/>
                <a:ea typeface="華康竹風體W4" pitchFamily="65" charset="-120"/>
              </a:rPr>
              <a:t>圈非題</a:t>
            </a:r>
            <a:endParaRPr lang="en-US" altLang="zh-TW" sz="4300" dirty="0" smtClean="0">
              <a:solidFill>
                <a:srgbClr val="000000"/>
              </a:solidFill>
              <a:latin typeface="華康竹風體W4" pitchFamily="65" charset="-120"/>
              <a:ea typeface="華康竹風體W4" pitchFamily="65" charset="-120"/>
            </a:endParaRPr>
          </a:p>
        </p:txBody>
      </p:sp>
      <p:sp>
        <p:nvSpPr>
          <p:cNvPr id="44035" name="Text Box 4"/>
          <p:cNvSpPr txBox="1">
            <a:spLocks noChangeArrowheads="1"/>
          </p:cNvSpPr>
          <p:nvPr/>
        </p:nvSpPr>
        <p:spPr bwMode="auto">
          <a:xfrm>
            <a:off x="488633" y="1645920"/>
            <a:ext cx="8149590" cy="5175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marL="342900" indent="-342900" eaLnBrk="0" hangingPunct="0">
              <a:defRPr sz="2400">
                <a:solidFill>
                  <a:schemeClr val="tx1"/>
                </a:solidFill>
                <a:latin typeface="Times New Roman" pitchFamily="18" charset="0"/>
              </a:defRPr>
            </a:lvl1pPr>
            <a:lvl2pPr marL="11430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lvl="1" eaLnBrk="1" hangingPunct="1">
              <a:lnSpc>
                <a:spcPct val="95000"/>
              </a:lnSpc>
              <a:buClr>
                <a:srgbClr val="000000"/>
              </a:buClr>
              <a:buSzPct val="100000"/>
              <a:defRPr/>
            </a:pPr>
            <a:endParaRPr lang="en-US" altLang="zh-TW" sz="5900" dirty="0" smtClean="0">
              <a:solidFill>
                <a:srgbClr val="000000"/>
              </a:solidFill>
              <a:latin typeface="Arial" charset="0"/>
              <a:ea typeface="新細明體" pitchFamily="18" charset="-120"/>
            </a:endParaRPr>
          </a:p>
          <a:p>
            <a:pPr lvl="1" algn="ctr" eaLnBrk="1" hangingPunct="1">
              <a:lnSpc>
                <a:spcPct val="95000"/>
              </a:lnSpc>
              <a:buClr>
                <a:srgbClr val="000000"/>
              </a:buClr>
              <a:buSzPct val="100000"/>
              <a:defRPr/>
            </a:pPr>
            <a:r>
              <a:rPr lang="zh-TW" altLang="en-US" sz="5900" dirty="0" smtClean="0">
                <a:solidFill>
                  <a:srgbClr val="000000"/>
                </a:solidFill>
                <a:latin typeface="標楷體" pitchFamily="65" charset="-120"/>
                <a:ea typeface="標楷體" pitchFamily="65" charset="-120"/>
              </a:rPr>
              <a:t>只要兩情相悅，不管幾歲發生性行為都沒關係</a:t>
            </a:r>
            <a:endParaRPr lang="en-US" altLang="zh-TW" sz="5900" dirty="0" smtClean="0">
              <a:solidFill>
                <a:srgbClr val="000000"/>
              </a:solidFill>
              <a:latin typeface="標楷體" pitchFamily="65" charset="-120"/>
              <a:ea typeface="標楷體" pitchFamily="65" charset="-120"/>
            </a:endParaRPr>
          </a:p>
          <a:p>
            <a:pPr lvl="1" algn="ctr" eaLnBrk="1" hangingPunct="1">
              <a:lnSpc>
                <a:spcPct val="95000"/>
              </a:lnSpc>
              <a:buClr>
                <a:srgbClr val="000000"/>
              </a:buClr>
              <a:buSzPct val="100000"/>
              <a:defRPr/>
            </a:pPr>
            <a:endParaRPr lang="en-US" altLang="zh-TW" sz="5900" dirty="0" smtClean="0">
              <a:solidFill>
                <a:srgbClr val="000000"/>
              </a:solidFill>
              <a:latin typeface="標楷體" pitchFamily="65" charset="-120"/>
              <a:ea typeface="標楷體" pitchFamily="65" charset="-120"/>
            </a:endParaRPr>
          </a:p>
          <a:p>
            <a:pPr marL="411480" lvl="1" algn="ctr" eaLnBrk="1" hangingPunct="1">
              <a:lnSpc>
                <a:spcPct val="95000"/>
              </a:lnSpc>
              <a:buClr>
                <a:srgbClr val="000000"/>
              </a:buClr>
              <a:buSzPct val="100000"/>
              <a:defRPr/>
            </a:pPr>
            <a:r>
              <a:rPr lang="zh-TW" altLang="en-US" sz="5900" b="1" dirty="0" smtClean="0">
                <a:solidFill>
                  <a:srgbClr val="000000"/>
                </a:solidFill>
                <a:latin typeface="Arial" charset="0"/>
                <a:ea typeface="新細明體" pitchFamily="18" charset="-120"/>
              </a:rPr>
              <a:t> </a:t>
            </a:r>
            <a:r>
              <a:rPr lang="zh-TW" altLang="en-US" sz="5900" b="1" dirty="0" smtClean="0">
                <a:solidFill>
                  <a:srgbClr val="FF0000"/>
                </a:solidFill>
                <a:latin typeface="標楷體" pitchFamily="65" charset="-120"/>
                <a:ea typeface="標楷體" pitchFamily="65" charset="-120"/>
              </a:rPr>
              <a:t>╳</a:t>
            </a:r>
            <a:endParaRPr lang="en-US" altLang="zh-TW" sz="5900" b="1" dirty="0" smtClean="0">
              <a:solidFill>
                <a:srgbClr val="FF0000"/>
              </a:solidFill>
              <a:latin typeface="標楷體" pitchFamily="65" charset="-120"/>
              <a:ea typeface="標楷體" pitchFamily="65" charset="-120"/>
            </a:endParaRPr>
          </a:p>
          <a:p>
            <a:pPr lvl="1" algn="ctr" eaLnBrk="1" hangingPunct="1">
              <a:lnSpc>
                <a:spcPct val="95000"/>
              </a:lnSpc>
              <a:buClr>
                <a:srgbClr val="000000"/>
              </a:buClr>
              <a:buSzPct val="100000"/>
              <a:defRPr/>
            </a:pPr>
            <a:endParaRPr lang="en-US" altLang="zh-TW" sz="5900" dirty="0" smtClean="0">
              <a:solidFill>
                <a:srgbClr val="000000"/>
              </a:solidFill>
              <a:latin typeface="標楷體" pitchFamily="65" charset="-120"/>
              <a:ea typeface="標楷體" pitchFamily="65"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035">
                                            <p:txEl>
                                              <p:pRg st="3" end="3"/>
                                            </p:txEl>
                                          </p:spTgt>
                                        </p:tgtEl>
                                        <p:attrNameLst>
                                          <p:attrName>style.visibility</p:attrName>
                                        </p:attrNameLst>
                                      </p:cBhvr>
                                      <p:to>
                                        <p:strVal val="visible"/>
                                      </p:to>
                                    </p:set>
                                    <p:animEffect transition="in" filter="fade">
                                      <p:cBhvr>
                                        <p:cTn id="7" dur="1250"/>
                                        <p:tgtEl>
                                          <p:spTgt spid="44035">
                                            <p:txEl>
                                              <p:pRg st="3" end="3"/>
                                            </p:txEl>
                                          </p:spTgt>
                                        </p:tgtEl>
                                      </p:cBhvr>
                                    </p:animEffect>
                                    <p:anim calcmode="lin" valueType="num">
                                      <p:cBhvr>
                                        <p:cTn id="8" dur="1250" fill="hold"/>
                                        <p:tgtEl>
                                          <p:spTgt spid="44035">
                                            <p:txEl>
                                              <p:pRg st="3" end="3"/>
                                            </p:txEl>
                                          </p:spTgt>
                                        </p:tgtEl>
                                        <p:attrNameLst>
                                          <p:attrName>ppt_x</p:attrName>
                                        </p:attrNameLst>
                                      </p:cBhvr>
                                      <p:tavLst>
                                        <p:tav tm="0">
                                          <p:val>
                                            <p:strVal val="#ppt_x"/>
                                          </p:val>
                                        </p:tav>
                                        <p:tav tm="100000">
                                          <p:val>
                                            <p:strVal val="#ppt_x"/>
                                          </p:val>
                                        </p:tav>
                                      </p:tavLst>
                                    </p:anim>
                                    <p:anim calcmode="lin" valueType="num">
                                      <p:cBhvr>
                                        <p:cTn id="9" dur="1250" fill="hold"/>
                                        <p:tgtEl>
                                          <p:spTgt spid="4403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ctrTitle"/>
          </p:nvPr>
        </p:nvSpPr>
        <p:spPr>
          <a:xfrm>
            <a:off x="497205" y="320040"/>
            <a:ext cx="8149590" cy="1230154"/>
          </a:xfrm>
          <a:solidFill>
            <a:schemeClr val="accent2">
              <a:lumMod val="40000"/>
              <a:lumOff val="60000"/>
            </a:schemeClr>
          </a:solidFill>
          <a:ln w="28575">
            <a:solidFill>
              <a:schemeClr val="accent2">
                <a:lumMod val="60000"/>
                <a:lumOff val="40000"/>
              </a:schemeClr>
            </a:solidFill>
            <a:prstDash val="lgDash"/>
          </a:ln>
          <a:effectLst>
            <a:glow rad="228600">
              <a:schemeClr val="accent2">
                <a:satMod val="175000"/>
                <a:alpha val="40000"/>
              </a:schemeClr>
            </a:glow>
          </a:effectLst>
        </p:spPr>
        <p:txBody>
          <a:bodyPr vert="horz" lIns="0" tIns="0" rIns="0" bIns="0" rtlCol="0" anchor="ctr" anchorCtr="0">
            <a:normAutofit/>
          </a:bodyPr>
          <a:lstStyle/>
          <a:p>
            <a:pPr>
              <a:lnSpc>
                <a:spcPct val="95000"/>
              </a:lnSpc>
              <a:defRPr/>
            </a:pPr>
            <a:r>
              <a:rPr lang="zh-TW" altLang="en-US" sz="4300" dirty="0" smtClean="0">
                <a:solidFill>
                  <a:srgbClr val="000000"/>
                </a:solidFill>
                <a:latin typeface="華康竹風體W4" pitchFamily="65" charset="-120"/>
                <a:ea typeface="華康竹風體W4" pitchFamily="65" charset="-120"/>
              </a:rPr>
              <a:t>圈圈叉叉是非題</a:t>
            </a:r>
            <a:endParaRPr lang="en-US" altLang="zh-TW" sz="4300" dirty="0" smtClean="0">
              <a:solidFill>
                <a:srgbClr val="000000"/>
              </a:solidFill>
              <a:latin typeface="華康竹風體W4" pitchFamily="65" charset="-120"/>
              <a:ea typeface="華康竹風體W4" pitchFamily="65" charset="-120"/>
            </a:endParaRPr>
          </a:p>
        </p:txBody>
      </p:sp>
      <p:sp>
        <p:nvSpPr>
          <p:cNvPr id="39939" name="Text Box 4"/>
          <p:cNvSpPr txBox="1">
            <a:spLocks noChangeArrowheads="1"/>
          </p:cNvSpPr>
          <p:nvPr/>
        </p:nvSpPr>
        <p:spPr bwMode="auto">
          <a:xfrm>
            <a:off x="497205" y="1645920"/>
            <a:ext cx="8149590" cy="6578724"/>
          </a:xfrm>
          <a:prstGeom prst="rect">
            <a:avLst/>
          </a:prstGeom>
          <a:noFill/>
          <a:ln w="9525">
            <a:noFill/>
            <a:miter lim="800000"/>
            <a:headEnd/>
            <a:tailEnd/>
          </a:ln>
        </p:spPr>
        <p:txBody>
          <a:bodyPr lIns="0" tIns="0" rIns="0" bIns="0">
            <a:spAutoFit/>
          </a:bodyPr>
          <a:lstStyle/>
          <a:p>
            <a:pPr marL="102870" lvl="1">
              <a:lnSpc>
                <a:spcPct val="95000"/>
              </a:lnSpc>
              <a:buClr>
                <a:srgbClr val="000000"/>
              </a:buClr>
              <a:buSzPct val="100000"/>
            </a:pPr>
            <a:endParaRPr lang="en-US" altLang="zh-TW" sz="4300" b="1" u="sng" dirty="0">
              <a:solidFill>
                <a:srgbClr val="000000"/>
              </a:solidFill>
              <a:latin typeface="Arial" charset="0"/>
              <a:ea typeface="新細明體" pitchFamily="18" charset="-120"/>
            </a:endParaRPr>
          </a:p>
          <a:p>
            <a:pPr marL="102870" lvl="1" algn="ctr">
              <a:lnSpc>
                <a:spcPct val="95000"/>
              </a:lnSpc>
              <a:buClr>
                <a:srgbClr val="000000"/>
              </a:buClr>
              <a:buSzPct val="100000"/>
            </a:pPr>
            <a:r>
              <a:rPr lang="zh-TW" altLang="en-US" sz="4300" b="1" dirty="0">
                <a:solidFill>
                  <a:srgbClr val="000000"/>
                </a:solidFill>
                <a:latin typeface="Arial" charset="0"/>
                <a:ea typeface="新細明體" pitchFamily="18" charset="-120"/>
              </a:rPr>
              <a:t>錯！錯！錯！</a:t>
            </a:r>
            <a:endParaRPr lang="en-US" altLang="zh-TW" sz="4300" b="1" dirty="0">
              <a:solidFill>
                <a:srgbClr val="000000"/>
              </a:solidFill>
              <a:latin typeface="Arial" charset="0"/>
              <a:ea typeface="新細明體" pitchFamily="18" charset="-120"/>
            </a:endParaRPr>
          </a:p>
          <a:p>
            <a:pPr marL="102870" lvl="1" algn="ctr">
              <a:lnSpc>
                <a:spcPct val="95000"/>
              </a:lnSpc>
              <a:buClr>
                <a:srgbClr val="000000"/>
              </a:buClr>
              <a:buSzPct val="100000"/>
            </a:pPr>
            <a:r>
              <a:rPr lang="zh-TW" altLang="en-US" sz="4300" b="1" dirty="0">
                <a:solidFill>
                  <a:srgbClr val="000000"/>
                </a:solidFill>
                <a:latin typeface="Arial" charset="0"/>
                <a:ea typeface="新細明體" pitchFamily="18" charset="-120"/>
              </a:rPr>
              <a:t>對於未滿十四歲之男女為性交者，處三年以上十年以下有期徒刑。</a:t>
            </a:r>
            <a:endParaRPr lang="en-US" altLang="zh-TW" sz="4300" b="1" dirty="0">
              <a:solidFill>
                <a:srgbClr val="000000"/>
              </a:solidFill>
              <a:latin typeface="Arial" charset="0"/>
              <a:ea typeface="新細明體" pitchFamily="18" charset="-120"/>
            </a:endParaRPr>
          </a:p>
          <a:p>
            <a:pPr marL="102870" lvl="1" algn="ctr">
              <a:lnSpc>
                <a:spcPct val="95000"/>
              </a:lnSpc>
              <a:buClr>
                <a:srgbClr val="000000"/>
              </a:buClr>
              <a:buSzPct val="100000"/>
            </a:pPr>
            <a:r>
              <a:rPr lang="zh-TW" altLang="en-US" sz="4300" b="1" dirty="0">
                <a:solidFill>
                  <a:srgbClr val="000000"/>
                </a:solidFill>
                <a:latin typeface="Arial" charset="0"/>
                <a:ea typeface="新細明體" pitchFamily="18" charset="-120"/>
              </a:rPr>
              <a:t>若對方十四歲以上未滿十六歲，則是處七年以下有期徒刑。</a:t>
            </a:r>
            <a:endParaRPr lang="en-US" altLang="zh-TW" sz="4300" b="1" dirty="0">
              <a:solidFill>
                <a:srgbClr val="000000"/>
              </a:solidFill>
              <a:latin typeface="Arial" charset="0"/>
              <a:ea typeface="新細明體" pitchFamily="18" charset="-120"/>
            </a:endParaRPr>
          </a:p>
          <a:p>
            <a:pPr marL="102870" lvl="1" algn="ctr">
              <a:lnSpc>
                <a:spcPct val="95000"/>
              </a:lnSpc>
              <a:buClr>
                <a:srgbClr val="000000"/>
              </a:buClr>
              <a:buSzPct val="100000"/>
            </a:pPr>
            <a:r>
              <a:rPr lang="zh-TW" altLang="en-US" sz="4300" b="1" dirty="0">
                <a:solidFill>
                  <a:srgbClr val="0070C0"/>
                </a:solidFill>
                <a:latin typeface="Arial" charset="0"/>
                <a:ea typeface="新細明體" pitchFamily="18" charset="-120"/>
              </a:rPr>
              <a:t>請保護自己的小男友</a:t>
            </a:r>
            <a:r>
              <a:rPr lang="en-US" altLang="zh-TW" sz="4300" b="1" dirty="0">
                <a:solidFill>
                  <a:srgbClr val="0070C0"/>
                </a:solidFill>
                <a:latin typeface="Arial" charset="0"/>
                <a:ea typeface="新細明體" pitchFamily="18" charset="-120"/>
              </a:rPr>
              <a:t>/</a:t>
            </a:r>
            <a:r>
              <a:rPr lang="zh-TW" altLang="en-US" sz="4300" b="1" dirty="0">
                <a:solidFill>
                  <a:srgbClr val="0070C0"/>
                </a:solidFill>
                <a:latin typeface="Arial" charset="0"/>
                <a:ea typeface="新細明體" pitchFamily="18" charset="-120"/>
              </a:rPr>
              <a:t>小女友，</a:t>
            </a:r>
            <a:endParaRPr lang="en-US" altLang="zh-TW" sz="4300" b="1" dirty="0">
              <a:solidFill>
                <a:srgbClr val="0070C0"/>
              </a:solidFill>
              <a:latin typeface="Arial" charset="0"/>
              <a:ea typeface="新細明體" pitchFamily="18" charset="-120"/>
            </a:endParaRPr>
          </a:p>
          <a:p>
            <a:pPr marL="102870" lvl="1" algn="ctr">
              <a:lnSpc>
                <a:spcPct val="95000"/>
              </a:lnSpc>
              <a:buClr>
                <a:srgbClr val="000000"/>
              </a:buClr>
              <a:buSzPct val="100000"/>
            </a:pPr>
            <a:r>
              <a:rPr lang="zh-TW" altLang="en-US" sz="4300" b="1" dirty="0">
                <a:solidFill>
                  <a:srgbClr val="0070C0"/>
                </a:solidFill>
                <a:latin typeface="Arial" charset="0"/>
                <a:ea typeface="新細明體" pitchFamily="18" charset="-120"/>
              </a:rPr>
              <a:t>也保護自己！</a:t>
            </a:r>
            <a:endParaRPr lang="en-US" altLang="zh-TW" sz="4300" b="1" dirty="0">
              <a:solidFill>
                <a:srgbClr val="0070C0"/>
              </a:solidFill>
              <a:latin typeface="Arial" charset="0"/>
              <a:ea typeface="新細明體" pitchFamily="18" charset="-120"/>
            </a:endParaRPr>
          </a:p>
          <a:p>
            <a:pPr marL="102870" lvl="1" algn="ctr">
              <a:lnSpc>
                <a:spcPct val="95000"/>
              </a:lnSpc>
              <a:buClr>
                <a:srgbClr val="000000"/>
              </a:buClr>
              <a:buSzPct val="100000"/>
            </a:pPr>
            <a:endParaRPr lang="en-US" altLang="zh-TW" sz="3600" dirty="0">
              <a:solidFill>
                <a:srgbClr val="000000"/>
              </a:solidFill>
              <a:latin typeface="Arial" charset="0"/>
              <a:ea typeface="新細明體" pitchFamily="18" charset="-120"/>
            </a:endParaRPr>
          </a:p>
          <a:p>
            <a:pPr marL="102870" lvl="1" algn="ctr">
              <a:lnSpc>
                <a:spcPct val="95000"/>
              </a:lnSpc>
              <a:buClr>
                <a:srgbClr val="000000"/>
              </a:buClr>
              <a:buSzPct val="100000"/>
            </a:pPr>
            <a:endParaRPr lang="en-US" altLang="zh-TW" sz="5900" dirty="0">
              <a:solidFill>
                <a:srgbClr val="000000"/>
              </a:solidFill>
              <a:latin typeface="Arial" charset="0"/>
              <a:ea typeface="新細明體" pitchFamily="18" charset="-12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標題 1"/>
          <p:cNvSpPr>
            <a:spLocks noGrp="1"/>
          </p:cNvSpPr>
          <p:nvPr>
            <p:ph type="ctrTitle"/>
          </p:nvPr>
        </p:nvSpPr>
        <p:spPr/>
        <p:txBody>
          <a:bodyPr tIns="41148"/>
          <a:lstStyle/>
          <a:p>
            <a:r>
              <a:rPr lang="en-US" altLang="zh-TW" sz="5400" dirty="0" smtClean="0">
                <a:solidFill>
                  <a:srgbClr val="000000"/>
                </a:solidFill>
                <a:latin typeface="Arial" charset="0"/>
                <a:ea typeface="新細明體" pitchFamily="18" charset="-120"/>
              </a:rPr>
              <a:t>THANK YOU</a:t>
            </a:r>
            <a:endParaRPr lang="zh-TW" altLang="en-US" sz="5400" dirty="0" smtClean="0">
              <a:ea typeface="新細明體" pitchFamily="18" charset="-120"/>
            </a:endParaRPr>
          </a:p>
        </p:txBody>
      </p:sp>
      <p:sp>
        <p:nvSpPr>
          <p:cNvPr id="40962" name="Rectangle 2"/>
          <p:cNvSpPr>
            <a:spLocks noGrp="1" noChangeArrowheads="1"/>
          </p:cNvSpPr>
          <p:nvPr>
            <p:ph type="subTitle" idx="1"/>
          </p:nvPr>
        </p:nvSpPr>
        <p:spPr>
          <a:xfrm>
            <a:off x="618649" y="4466273"/>
            <a:ext cx="7906703" cy="1112997"/>
          </a:xfrm>
        </p:spPr>
        <p:txBody>
          <a:bodyPr lIns="0" tIns="0" rIns="0" bIns="0"/>
          <a:lstStyle/>
          <a:p>
            <a:pPr eaLnBrk="1" hangingPunct="1">
              <a:lnSpc>
                <a:spcPct val="95000"/>
              </a:lnSpc>
              <a:spcBef>
                <a:spcPct val="0"/>
              </a:spcBef>
            </a:pPr>
            <a:endParaRPr lang="en-US" altLang="zh-TW" sz="3600" dirty="0" smtClean="0">
              <a:solidFill>
                <a:srgbClr val="002060"/>
              </a:solidFill>
              <a:latin typeface="華康POP1體W7(P)" pitchFamily="2" charset="-120"/>
              <a:ea typeface="華康POP1體W7(P)" pitchFamily="2" charset="-120"/>
            </a:endParaRPr>
          </a:p>
          <a:p>
            <a:pPr eaLnBrk="1" hangingPunct="1">
              <a:lnSpc>
                <a:spcPct val="95000"/>
              </a:lnSpc>
              <a:spcBef>
                <a:spcPct val="0"/>
              </a:spcBef>
            </a:pPr>
            <a:r>
              <a:rPr lang="zh-TW" altLang="en-US" sz="3600" dirty="0" smtClean="0">
                <a:solidFill>
                  <a:srgbClr val="002060"/>
                </a:solidFill>
                <a:latin typeface="華康POP1體W7(P)" pitchFamily="2" charset="-120"/>
                <a:ea typeface="華康POP1體W7(P)" pitchFamily="2" charset="-120"/>
              </a:rPr>
              <a:t>輔導室  關心您  </a:t>
            </a:r>
            <a:endParaRPr lang="en-US" altLang="zh-TW" sz="3600" dirty="0" smtClean="0">
              <a:solidFill>
                <a:srgbClr val="002060"/>
              </a:solidFill>
              <a:latin typeface="華康POP1體W7(P)" pitchFamily="2" charset="-120"/>
              <a:ea typeface="華康POP1體W7(P)" pitchFamily="2" charset="-12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
          <p:cNvSpPr>
            <a:spLocks noGrp="1" noChangeArrowheads="1"/>
          </p:cNvSpPr>
          <p:nvPr>
            <p:ph type="ctrTitle"/>
          </p:nvPr>
        </p:nvSpPr>
        <p:spPr>
          <a:xfrm>
            <a:off x="497205" y="318612"/>
            <a:ext cx="8149590" cy="1051560"/>
          </a:xfrm>
        </p:spPr>
        <p:txBody>
          <a:bodyPr lIns="0" tIns="0" rIns="0" bIns="0"/>
          <a:lstStyle/>
          <a:p>
            <a:pPr eaLnBrk="1" hangingPunct="1">
              <a:lnSpc>
                <a:spcPct val="95000"/>
              </a:lnSpc>
            </a:pPr>
            <a:r>
              <a:rPr lang="zh-TW" altLang="en-US" sz="4400" dirty="0" smtClean="0">
                <a:solidFill>
                  <a:srgbClr val="000000"/>
                </a:solidFill>
                <a:latin typeface="Arial" charset="0"/>
                <a:ea typeface="雅坊美工12" pitchFamily="49" charset="-120"/>
              </a:rPr>
              <a:t>參考資料</a:t>
            </a:r>
            <a:endParaRPr lang="en-US" altLang="zh-TW" sz="4400" dirty="0" smtClean="0">
              <a:solidFill>
                <a:srgbClr val="000000"/>
              </a:solidFill>
              <a:latin typeface="Arial" charset="0"/>
              <a:ea typeface="雅坊美工12" pitchFamily="49" charset="-120"/>
            </a:endParaRPr>
          </a:p>
        </p:txBody>
      </p:sp>
      <p:sp>
        <p:nvSpPr>
          <p:cNvPr id="3076" name="Text Box 4"/>
          <p:cNvSpPr txBox="1">
            <a:spLocks noChangeArrowheads="1"/>
          </p:cNvSpPr>
          <p:nvPr/>
        </p:nvSpPr>
        <p:spPr bwMode="auto">
          <a:xfrm>
            <a:off x="497205" y="1645920"/>
            <a:ext cx="8149590" cy="614014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pPr lvl="1" indent="-308610">
              <a:lnSpc>
                <a:spcPct val="95000"/>
              </a:lnSpc>
              <a:buClr>
                <a:srgbClr val="404040"/>
              </a:buClr>
              <a:buSzPct val="100000"/>
              <a:buFontTx/>
              <a:buChar char="•"/>
            </a:pPr>
            <a:r>
              <a:rPr lang="zh-TW" altLang="zh-TW" sz="3200" dirty="0">
                <a:ea typeface="新細明體" pitchFamily="18" charset="-120"/>
              </a:rPr>
              <a:t>教育部性別平等全球資訊網</a:t>
            </a:r>
            <a:endParaRPr lang="en-US" altLang="zh-TW" sz="3200" dirty="0">
              <a:ea typeface="新細明體" pitchFamily="18" charset="-120"/>
            </a:endParaRPr>
          </a:p>
          <a:p>
            <a:pPr lvl="1" indent="-308610">
              <a:lnSpc>
                <a:spcPct val="95000"/>
              </a:lnSpc>
              <a:buClr>
                <a:srgbClr val="404040"/>
              </a:buClr>
              <a:buSzPct val="100000"/>
            </a:pPr>
            <a:r>
              <a:rPr lang="zh-TW" altLang="en-US" sz="3200" dirty="0">
                <a:ea typeface="新細明體" pitchFamily="18" charset="-120"/>
              </a:rPr>
              <a:t>   </a:t>
            </a:r>
            <a:r>
              <a:rPr lang="en-US" altLang="zh-TW" sz="3200" dirty="0">
                <a:ea typeface="新細明體" pitchFamily="18" charset="-120"/>
              </a:rPr>
              <a:t>https://www.gender.edu.tw/index.asp</a:t>
            </a:r>
          </a:p>
          <a:p>
            <a:pPr lvl="1" indent="-308610">
              <a:lnSpc>
                <a:spcPct val="95000"/>
              </a:lnSpc>
              <a:buClr>
                <a:srgbClr val="404040"/>
              </a:buClr>
              <a:buSzPct val="100000"/>
            </a:pPr>
            <a:endParaRPr lang="en-US" altLang="zh-TW" sz="3200" dirty="0">
              <a:ea typeface="新細明體" pitchFamily="18" charset="-120"/>
            </a:endParaRPr>
          </a:p>
          <a:p>
            <a:pPr lvl="1" indent="-308610">
              <a:lnSpc>
                <a:spcPct val="95000"/>
              </a:lnSpc>
              <a:buClr>
                <a:srgbClr val="404040"/>
              </a:buClr>
              <a:buSzPct val="100000"/>
              <a:buFontTx/>
              <a:buChar char="•"/>
            </a:pPr>
            <a:r>
              <a:rPr lang="zh-TW" altLang="en-US" sz="3200" dirty="0">
                <a:ea typeface="新細明體" pitchFamily="18" charset="-120"/>
              </a:rPr>
              <a:t>校園性侵害或性騷擾事件處理作業參考手冊</a:t>
            </a:r>
            <a:endParaRPr lang="en-US" altLang="zh-TW" sz="3200" dirty="0">
              <a:ea typeface="新細明體" pitchFamily="18" charset="-120"/>
            </a:endParaRPr>
          </a:p>
          <a:p>
            <a:pPr lvl="1" indent="-308610">
              <a:lnSpc>
                <a:spcPct val="95000"/>
              </a:lnSpc>
              <a:buClr>
                <a:srgbClr val="404040"/>
              </a:buClr>
              <a:buSzPct val="100000"/>
              <a:buFontTx/>
              <a:buChar char="•"/>
            </a:pPr>
            <a:endParaRPr lang="en-US" altLang="zh-TW" sz="3200" dirty="0">
              <a:ea typeface="新細明體" pitchFamily="18" charset="-120"/>
            </a:endParaRPr>
          </a:p>
          <a:p>
            <a:pPr lvl="1" indent="-308610">
              <a:lnSpc>
                <a:spcPct val="95000"/>
              </a:lnSpc>
              <a:buClr>
                <a:srgbClr val="404040"/>
              </a:buClr>
              <a:buSzPct val="100000"/>
              <a:buFontTx/>
              <a:buChar char="•"/>
            </a:pPr>
            <a:r>
              <a:rPr lang="zh-TW" altLang="en-US" sz="3200" dirty="0">
                <a:solidFill>
                  <a:srgbClr val="404040"/>
                </a:solidFill>
                <a:latin typeface="Arial" charset="0"/>
                <a:ea typeface="新細明體" pitchFamily="18" charset="-120"/>
              </a:rPr>
              <a:t>友善校園</a:t>
            </a:r>
            <a:endParaRPr lang="en-US" altLang="zh-TW" sz="3200" dirty="0">
              <a:solidFill>
                <a:srgbClr val="404040"/>
              </a:solidFill>
              <a:latin typeface="Arial" charset="0"/>
              <a:ea typeface="新細明體" pitchFamily="18" charset="-120"/>
            </a:endParaRPr>
          </a:p>
          <a:p>
            <a:pPr lvl="1" indent="-308610">
              <a:lnSpc>
                <a:spcPct val="95000"/>
              </a:lnSpc>
              <a:buClr>
                <a:srgbClr val="404040"/>
              </a:buClr>
              <a:buSzPct val="100000"/>
            </a:pPr>
            <a:r>
              <a:rPr lang="zh-TW" altLang="en-US" sz="3200" dirty="0">
                <a:ea typeface="新細明體" pitchFamily="18" charset="-120"/>
              </a:rPr>
              <a:t>   </a:t>
            </a:r>
            <a:r>
              <a:rPr lang="en-US" altLang="zh-TW" sz="3200" dirty="0">
                <a:ea typeface="新細明體" pitchFamily="18" charset="-120"/>
              </a:rPr>
              <a:t>http://guide.cpshs.hcc.edu.tw/index.phtml</a:t>
            </a:r>
          </a:p>
          <a:p>
            <a:pPr lvl="1" indent="-308610">
              <a:lnSpc>
                <a:spcPct val="95000"/>
              </a:lnSpc>
              <a:buClr>
                <a:srgbClr val="404040"/>
              </a:buClr>
              <a:buSzPct val="100000"/>
              <a:buFontTx/>
              <a:buChar char="•"/>
            </a:pPr>
            <a:endParaRPr lang="en-US" altLang="zh-TW" sz="3200" dirty="0">
              <a:solidFill>
                <a:srgbClr val="404040"/>
              </a:solidFill>
              <a:latin typeface="Arial" charset="0"/>
              <a:ea typeface="新細明體" pitchFamily="18" charset="-12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p:cNvSpPr>
            <a:spLocks noGrp="1" noChangeArrowheads="1"/>
          </p:cNvSpPr>
          <p:nvPr>
            <p:ph type="ctrTitle"/>
          </p:nvPr>
        </p:nvSpPr>
        <p:spPr>
          <a:xfrm>
            <a:off x="497205" y="320040"/>
            <a:ext cx="8149590" cy="1051560"/>
          </a:xfrm>
          <a:solidFill>
            <a:schemeClr val="accent2">
              <a:lumMod val="40000"/>
              <a:lumOff val="60000"/>
            </a:schemeClr>
          </a:solidFill>
          <a:ln w="28575">
            <a:solidFill>
              <a:schemeClr val="accent2">
                <a:lumMod val="60000"/>
                <a:lumOff val="40000"/>
              </a:schemeClr>
            </a:solidFill>
            <a:prstDash val="lgDash"/>
          </a:ln>
          <a:effectLst>
            <a:glow rad="228600">
              <a:schemeClr val="accent2">
                <a:satMod val="175000"/>
                <a:alpha val="40000"/>
              </a:schemeClr>
            </a:glow>
          </a:effectLst>
        </p:spPr>
        <p:txBody>
          <a:bodyPr vert="horz" lIns="0" tIns="0" rIns="0" bIns="0" rtlCol="0" anchor="ctr" anchorCtr="0">
            <a:normAutofit/>
          </a:bodyPr>
          <a:lstStyle/>
          <a:p>
            <a:pPr>
              <a:lnSpc>
                <a:spcPct val="95000"/>
              </a:lnSpc>
              <a:defRPr/>
            </a:pPr>
            <a:r>
              <a:rPr lang="zh-TW" altLang="en-US" sz="4300" dirty="0" smtClean="0">
                <a:solidFill>
                  <a:srgbClr val="000000"/>
                </a:solidFill>
                <a:latin typeface="華康竹風體W4" pitchFamily="65" charset="-120"/>
                <a:ea typeface="華康竹風體W4" pitchFamily="65" charset="-120"/>
              </a:rPr>
              <a:t>性別平不平等？</a:t>
            </a:r>
            <a:endParaRPr lang="en-US" altLang="zh-TW" sz="4300" dirty="0" smtClean="0">
              <a:solidFill>
                <a:srgbClr val="000000"/>
              </a:solidFill>
              <a:latin typeface="華康竹風體W4" pitchFamily="65" charset="-120"/>
              <a:ea typeface="華康竹風體W4" pitchFamily="65" charset="-120"/>
            </a:endParaRPr>
          </a:p>
        </p:txBody>
      </p:sp>
      <p:sp>
        <p:nvSpPr>
          <p:cNvPr id="9219" name="Text Box 4"/>
          <p:cNvSpPr txBox="1">
            <a:spLocks noChangeArrowheads="1"/>
          </p:cNvSpPr>
          <p:nvPr/>
        </p:nvSpPr>
        <p:spPr bwMode="auto">
          <a:xfrm>
            <a:off x="497205" y="1645920"/>
            <a:ext cx="8149590" cy="5413790"/>
          </a:xfrm>
          <a:prstGeom prst="rect">
            <a:avLst/>
          </a:prstGeom>
          <a:noFill/>
          <a:ln w="9525">
            <a:noFill/>
            <a:miter lim="800000"/>
            <a:headEnd/>
            <a:tailEnd/>
          </a:ln>
        </p:spPr>
        <p:txBody>
          <a:bodyPr lIns="0" tIns="0" rIns="0" bIns="0">
            <a:spAutoFit/>
          </a:bodyPr>
          <a:lstStyle/>
          <a:p>
            <a:pPr marL="308610" indent="-308610">
              <a:lnSpc>
                <a:spcPct val="90000"/>
              </a:lnSpc>
              <a:spcBef>
                <a:spcPct val="20000"/>
              </a:spcBef>
              <a:buClr>
                <a:srgbClr val="5F5F5F"/>
              </a:buClr>
              <a:buSzPct val="65000"/>
            </a:pPr>
            <a:r>
              <a:rPr lang="en-US" altLang="zh-TW" sz="3600" dirty="0">
                <a:solidFill>
                  <a:srgbClr val="000000"/>
                </a:solidFill>
                <a:latin typeface="標楷體" pitchFamily="65" charset="-120"/>
                <a:ea typeface="標楷體" pitchFamily="65" charset="-120"/>
              </a:rPr>
              <a:t>4.</a:t>
            </a:r>
            <a:r>
              <a:rPr lang="zh-TW" altLang="en-US" sz="3600" dirty="0">
                <a:solidFill>
                  <a:srgbClr val="000000"/>
                </a:solidFill>
                <a:latin typeface="標楷體" pitchFamily="65" charset="-120"/>
                <a:ea typeface="標楷體" pitchFamily="65" charset="-120"/>
              </a:rPr>
              <a:t>唸教育、社會、文學、音樂學系的學生，女生表現會比男生優秀。</a:t>
            </a:r>
            <a:endParaRPr lang="en-US" altLang="zh-TW" sz="3600" dirty="0">
              <a:solidFill>
                <a:srgbClr val="000000"/>
              </a:solidFill>
              <a:latin typeface="標楷體" pitchFamily="65" charset="-120"/>
              <a:ea typeface="標楷體" pitchFamily="65" charset="-120"/>
            </a:endParaRPr>
          </a:p>
          <a:p>
            <a:pPr marL="308610" indent="-308610">
              <a:lnSpc>
                <a:spcPct val="90000"/>
              </a:lnSpc>
              <a:spcBef>
                <a:spcPct val="20000"/>
              </a:spcBef>
              <a:buClr>
                <a:srgbClr val="5F5F5F"/>
              </a:buClr>
              <a:buSzPct val="65000"/>
            </a:pPr>
            <a:endParaRPr lang="en-US" altLang="zh-TW" dirty="0">
              <a:ea typeface="新細明體" pitchFamily="18" charset="-120"/>
            </a:endParaRPr>
          </a:p>
          <a:p>
            <a:pPr marL="308610" indent="-308610">
              <a:lnSpc>
                <a:spcPct val="90000"/>
              </a:lnSpc>
              <a:spcBef>
                <a:spcPct val="20000"/>
              </a:spcBef>
              <a:buClr>
                <a:srgbClr val="5F5F5F"/>
              </a:buClr>
              <a:buSzPct val="65000"/>
            </a:pPr>
            <a:r>
              <a:rPr lang="en-US" altLang="zh-TW" sz="3600" dirty="0">
                <a:ea typeface="新細明體" pitchFamily="18" charset="-120"/>
              </a:rPr>
              <a:t>5</a:t>
            </a:r>
            <a:r>
              <a:rPr lang="en-US" altLang="zh-TW" sz="3600" dirty="0">
                <a:latin typeface="標楷體" pitchFamily="65" charset="-120"/>
                <a:ea typeface="標楷體" pitchFamily="65" charset="-120"/>
              </a:rPr>
              <a:t>.</a:t>
            </a:r>
            <a:r>
              <a:rPr lang="zh-TW" altLang="en-US" sz="3600" dirty="0">
                <a:latin typeface="標楷體" pitchFamily="65" charset="-120"/>
                <a:ea typeface="標楷體" pitchFamily="65" charset="-120"/>
              </a:rPr>
              <a:t>除了男性和女性以外，沒有其他的性別了。</a:t>
            </a:r>
            <a:endParaRPr lang="en-US" altLang="zh-TW" sz="3600" dirty="0">
              <a:latin typeface="標楷體" pitchFamily="65" charset="-120"/>
              <a:ea typeface="標楷體" pitchFamily="65" charset="-120"/>
            </a:endParaRPr>
          </a:p>
          <a:p>
            <a:pPr marL="308610" indent="-308610">
              <a:lnSpc>
                <a:spcPct val="90000"/>
              </a:lnSpc>
              <a:spcBef>
                <a:spcPct val="20000"/>
              </a:spcBef>
              <a:buClr>
                <a:srgbClr val="5F5F5F"/>
              </a:buClr>
              <a:buSzPct val="65000"/>
            </a:pPr>
            <a:endParaRPr lang="en-US" altLang="zh-TW" dirty="0">
              <a:solidFill>
                <a:srgbClr val="000000"/>
              </a:solidFill>
              <a:latin typeface="標楷體" pitchFamily="65" charset="-120"/>
              <a:ea typeface="標楷體" pitchFamily="65" charset="-120"/>
            </a:endParaRPr>
          </a:p>
          <a:p>
            <a:pPr marL="308610" indent="-308610">
              <a:lnSpc>
                <a:spcPct val="90000"/>
              </a:lnSpc>
              <a:spcBef>
                <a:spcPct val="20000"/>
              </a:spcBef>
              <a:buClr>
                <a:srgbClr val="5F5F5F"/>
              </a:buClr>
              <a:buSzPct val="65000"/>
            </a:pPr>
            <a:r>
              <a:rPr lang="en-US" altLang="zh-TW" sz="3600" dirty="0">
                <a:solidFill>
                  <a:srgbClr val="000000"/>
                </a:solidFill>
                <a:latin typeface="標楷體" pitchFamily="65" charset="-120"/>
                <a:ea typeface="標楷體" pitchFamily="65" charset="-120"/>
              </a:rPr>
              <a:t>6.</a:t>
            </a:r>
            <a:r>
              <a:rPr lang="zh-TW" altLang="en-US" sz="3600" dirty="0">
                <a:solidFill>
                  <a:srgbClr val="000000"/>
                </a:solidFill>
                <a:latin typeface="標楷體" pitchFamily="65" charset="-120"/>
                <a:ea typeface="標楷體" pitchFamily="65" charset="-120"/>
              </a:rPr>
              <a:t>男性較容易粗心，所以不適合做會計等等管錢的工作。</a:t>
            </a:r>
            <a:endParaRPr lang="en-US" altLang="zh-TW" sz="3200" dirty="0">
              <a:solidFill>
                <a:srgbClr val="000000"/>
              </a:solidFill>
              <a:latin typeface="標楷體" pitchFamily="65" charset="-120"/>
              <a:ea typeface="標楷體" pitchFamily="65" charset="-120"/>
            </a:endParaRPr>
          </a:p>
          <a:p>
            <a:pPr marL="308610" indent="-308610">
              <a:lnSpc>
                <a:spcPct val="90000"/>
              </a:lnSpc>
              <a:spcBef>
                <a:spcPct val="20000"/>
              </a:spcBef>
              <a:buClr>
                <a:srgbClr val="5F5F5F"/>
              </a:buClr>
              <a:buSzPct val="65000"/>
            </a:pPr>
            <a:r>
              <a:rPr lang="en-US" altLang="zh-TW" sz="2900" b="1" dirty="0">
                <a:solidFill>
                  <a:srgbClr val="FF0000"/>
                </a:solidFill>
                <a:latin typeface="微軟正黑體" pitchFamily="34" charset="-120"/>
                <a:ea typeface="微軟正黑體" pitchFamily="34" charset="-120"/>
              </a:rPr>
              <a:t> </a:t>
            </a:r>
            <a:r>
              <a:rPr lang="zh-TW" altLang="en-US" sz="2900" b="1" dirty="0">
                <a:solidFill>
                  <a:srgbClr val="00B0F0"/>
                </a:solidFill>
                <a:latin typeface="微軟正黑體" pitchFamily="34" charset="-120"/>
                <a:ea typeface="微軟正黑體" pitchFamily="34" charset="-120"/>
              </a:rPr>
              <a:t>✪其實以上都是一些性別迷思與歧視，</a:t>
            </a:r>
            <a:endParaRPr lang="en-US" altLang="zh-TW" sz="2900" b="1" dirty="0">
              <a:solidFill>
                <a:srgbClr val="00B0F0"/>
              </a:solidFill>
              <a:latin typeface="微軟正黑體" pitchFamily="34" charset="-120"/>
              <a:ea typeface="微軟正黑體" pitchFamily="34" charset="-120"/>
            </a:endParaRPr>
          </a:p>
          <a:p>
            <a:pPr marL="308610" indent="-308610">
              <a:lnSpc>
                <a:spcPct val="90000"/>
              </a:lnSpc>
              <a:spcBef>
                <a:spcPct val="20000"/>
              </a:spcBef>
              <a:buClr>
                <a:srgbClr val="5F5F5F"/>
              </a:buClr>
              <a:buSzPct val="65000"/>
            </a:pPr>
            <a:r>
              <a:rPr lang="en-US" altLang="zh-TW" sz="2900" b="1" dirty="0">
                <a:solidFill>
                  <a:srgbClr val="00B0F0"/>
                </a:solidFill>
                <a:latin typeface="微軟正黑體" pitchFamily="34" charset="-120"/>
                <a:ea typeface="微軟正黑體" pitchFamily="34" charset="-120"/>
              </a:rPr>
              <a:t>     </a:t>
            </a:r>
            <a:r>
              <a:rPr lang="zh-TW" altLang="en-US" sz="2900" b="1" dirty="0">
                <a:solidFill>
                  <a:srgbClr val="00B0F0"/>
                </a:solidFill>
                <a:latin typeface="微軟正黑體" pitchFamily="34" charset="-120"/>
                <a:ea typeface="微軟正黑體" pitchFamily="34" charset="-120"/>
              </a:rPr>
              <a:t>性別沒有所謂好壞，大家都很特別！</a:t>
            </a:r>
            <a:endParaRPr lang="en-US" altLang="zh-TW" sz="3200" dirty="0">
              <a:solidFill>
                <a:srgbClr val="000000"/>
              </a:solidFill>
              <a:latin typeface="標楷體" pitchFamily="65" charset="-120"/>
              <a:ea typeface="標楷體" pitchFamily="65" charset="-120"/>
            </a:endParaRPr>
          </a:p>
          <a:p>
            <a:pPr marL="308610" indent="-308610">
              <a:lnSpc>
                <a:spcPct val="90000"/>
              </a:lnSpc>
              <a:spcBef>
                <a:spcPct val="20000"/>
              </a:spcBef>
              <a:buClr>
                <a:srgbClr val="5F5F5F"/>
              </a:buClr>
              <a:buSzPct val="65000"/>
            </a:pPr>
            <a:endParaRPr lang="en-US" altLang="zh-TW" sz="3200" dirty="0">
              <a:solidFill>
                <a:srgbClr val="000000"/>
              </a:solidFill>
              <a:latin typeface="標楷體" pitchFamily="65" charset="-120"/>
              <a:ea typeface="標楷體" pitchFamily="65"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9219">
                                            <p:txEl>
                                              <p:pRg st="5" end="5"/>
                                            </p:txEl>
                                          </p:spTgt>
                                        </p:tgtEl>
                                        <p:attrNameLst>
                                          <p:attrName>style.visibility</p:attrName>
                                        </p:attrNameLst>
                                      </p:cBhvr>
                                      <p:to>
                                        <p:strVal val="visible"/>
                                      </p:to>
                                    </p:set>
                                    <p:animEffect transition="in" filter="wipe(down)">
                                      <p:cBhvr>
                                        <p:cTn id="7" dur="435">
                                          <p:stCondLst>
                                            <p:cond delay="0"/>
                                          </p:stCondLst>
                                        </p:cTn>
                                        <p:tgtEl>
                                          <p:spTgt spid="9219">
                                            <p:txEl>
                                              <p:pRg st="5" end="5"/>
                                            </p:txEl>
                                          </p:spTgt>
                                        </p:tgtEl>
                                      </p:cBhvr>
                                    </p:animEffect>
                                    <p:anim calcmode="lin" valueType="num">
                                      <p:cBhvr>
                                        <p:cTn id="8" dur="1367" tmFilter="0,0; 0.14,0.36; 0.43,0.73; 0.71,0.91; 1.0,1.0">
                                          <p:stCondLst>
                                            <p:cond delay="0"/>
                                          </p:stCondLst>
                                        </p:cTn>
                                        <p:tgtEl>
                                          <p:spTgt spid="9219">
                                            <p:txEl>
                                              <p:pRg st="5" end="5"/>
                                            </p:txEl>
                                          </p:spTgt>
                                        </p:tgtEl>
                                        <p:attrNameLst>
                                          <p:attrName>ppt_x</p:attrName>
                                        </p:attrNameLst>
                                      </p:cBhvr>
                                      <p:tavLst>
                                        <p:tav tm="0">
                                          <p:val>
                                            <p:strVal val="#ppt_x-0.25"/>
                                          </p:val>
                                        </p:tav>
                                        <p:tav tm="100000">
                                          <p:val>
                                            <p:strVal val="#ppt_x"/>
                                          </p:val>
                                        </p:tav>
                                      </p:tavLst>
                                    </p:anim>
                                    <p:anim calcmode="lin" valueType="num">
                                      <p:cBhvr>
                                        <p:cTn id="9" dur="498" tmFilter="0.0,0.0; 0.25,0.07; 0.50,0.2; 0.75,0.467; 1.0,1.0">
                                          <p:stCondLst>
                                            <p:cond delay="0"/>
                                          </p:stCondLst>
                                        </p:cTn>
                                        <p:tgtEl>
                                          <p:spTgt spid="9219">
                                            <p:txEl>
                                              <p:pRg st="5" end="5"/>
                                            </p:txEl>
                                          </p:spTgt>
                                        </p:tgtEl>
                                        <p:attrNameLst>
                                          <p:attrName>ppt_y</p:attrName>
                                        </p:attrNameLst>
                                      </p:cBhvr>
                                      <p:tavLst>
                                        <p:tav tm="0" fmla="#ppt_y-sin(pi*$)/3">
                                          <p:val>
                                            <p:fltVal val="0.5"/>
                                          </p:val>
                                        </p:tav>
                                        <p:tav tm="100000">
                                          <p:val>
                                            <p:fltVal val="1"/>
                                          </p:val>
                                        </p:tav>
                                      </p:tavLst>
                                    </p:anim>
                                    <p:anim calcmode="lin" valueType="num">
                                      <p:cBhvr>
                                        <p:cTn id="10" dur="498" tmFilter="0, 0; 0.125,0.2665; 0.25,0.4; 0.375,0.465; 0.5,0.5;  0.625,0.535; 0.75,0.6; 0.875,0.7335; 1,1">
                                          <p:stCondLst>
                                            <p:cond delay="498"/>
                                          </p:stCondLst>
                                        </p:cTn>
                                        <p:tgtEl>
                                          <p:spTgt spid="9219">
                                            <p:txEl>
                                              <p:pRg st="5" end="5"/>
                                            </p:txEl>
                                          </p:spTgt>
                                        </p:tgtEl>
                                        <p:attrNameLst>
                                          <p:attrName>ppt_y</p:attrName>
                                        </p:attrNameLst>
                                      </p:cBhvr>
                                      <p:tavLst>
                                        <p:tav tm="0" fmla="#ppt_y-sin(pi*$)/9">
                                          <p:val>
                                            <p:fltVal val="0"/>
                                          </p:val>
                                        </p:tav>
                                        <p:tav tm="100000">
                                          <p:val>
                                            <p:fltVal val="1"/>
                                          </p:val>
                                        </p:tav>
                                      </p:tavLst>
                                    </p:anim>
                                    <p:anim calcmode="lin" valueType="num">
                                      <p:cBhvr>
                                        <p:cTn id="11" dur="249" tmFilter="0, 0; 0.125,0.2665; 0.25,0.4; 0.375,0.465; 0.5,0.5;  0.625,0.535; 0.75,0.6; 0.875,0.7335; 1,1">
                                          <p:stCondLst>
                                            <p:cond delay="993"/>
                                          </p:stCondLst>
                                        </p:cTn>
                                        <p:tgtEl>
                                          <p:spTgt spid="9219">
                                            <p:txEl>
                                              <p:pRg st="5" end="5"/>
                                            </p:txEl>
                                          </p:spTgt>
                                        </p:tgtEl>
                                        <p:attrNameLst>
                                          <p:attrName>ppt_y</p:attrName>
                                        </p:attrNameLst>
                                      </p:cBhvr>
                                      <p:tavLst>
                                        <p:tav tm="0" fmla="#ppt_y-sin(pi*$)/27">
                                          <p:val>
                                            <p:fltVal val="0"/>
                                          </p:val>
                                        </p:tav>
                                        <p:tav tm="100000">
                                          <p:val>
                                            <p:fltVal val="1"/>
                                          </p:val>
                                        </p:tav>
                                      </p:tavLst>
                                    </p:anim>
                                    <p:anim calcmode="lin" valueType="num">
                                      <p:cBhvr>
                                        <p:cTn id="12" dur="123" tmFilter="0, 0; 0.125,0.2665; 0.25,0.4; 0.375,0.465; 0.5,0.5;  0.625,0.535; 0.75,0.6; 0.875,0.7335; 1,1">
                                          <p:stCondLst>
                                            <p:cond delay="1242"/>
                                          </p:stCondLst>
                                        </p:cTn>
                                        <p:tgtEl>
                                          <p:spTgt spid="9219">
                                            <p:txEl>
                                              <p:pRg st="5" end="5"/>
                                            </p:txEl>
                                          </p:spTgt>
                                        </p:tgtEl>
                                        <p:attrNameLst>
                                          <p:attrName>ppt_y</p:attrName>
                                        </p:attrNameLst>
                                      </p:cBhvr>
                                      <p:tavLst>
                                        <p:tav tm="0" fmla="#ppt_y-sin(pi*$)/81">
                                          <p:val>
                                            <p:fltVal val="0"/>
                                          </p:val>
                                        </p:tav>
                                        <p:tav tm="100000">
                                          <p:val>
                                            <p:fltVal val="1"/>
                                          </p:val>
                                        </p:tav>
                                      </p:tavLst>
                                    </p:anim>
                                    <p:animScale>
                                      <p:cBhvr>
                                        <p:cTn id="13" dur="20">
                                          <p:stCondLst>
                                            <p:cond delay="487"/>
                                          </p:stCondLst>
                                        </p:cTn>
                                        <p:tgtEl>
                                          <p:spTgt spid="9219">
                                            <p:txEl>
                                              <p:pRg st="5" end="5"/>
                                            </p:txEl>
                                          </p:spTgt>
                                        </p:tgtEl>
                                      </p:cBhvr>
                                      <p:to x="100000" y="60000"/>
                                    </p:animScale>
                                    <p:animScale>
                                      <p:cBhvr>
                                        <p:cTn id="14" dur="124" decel="50000">
                                          <p:stCondLst>
                                            <p:cond delay="507"/>
                                          </p:stCondLst>
                                        </p:cTn>
                                        <p:tgtEl>
                                          <p:spTgt spid="9219">
                                            <p:txEl>
                                              <p:pRg st="5" end="5"/>
                                            </p:txEl>
                                          </p:spTgt>
                                        </p:tgtEl>
                                      </p:cBhvr>
                                      <p:to x="100000" y="100000"/>
                                    </p:animScale>
                                    <p:animScale>
                                      <p:cBhvr>
                                        <p:cTn id="15" dur="20">
                                          <p:stCondLst>
                                            <p:cond delay="984"/>
                                          </p:stCondLst>
                                        </p:cTn>
                                        <p:tgtEl>
                                          <p:spTgt spid="9219">
                                            <p:txEl>
                                              <p:pRg st="5" end="5"/>
                                            </p:txEl>
                                          </p:spTgt>
                                        </p:tgtEl>
                                      </p:cBhvr>
                                      <p:to x="100000" y="80000"/>
                                    </p:animScale>
                                    <p:animScale>
                                      <p:cBhvr>
                                        <p:cTn id="16" dur="124" decel="50000">
                                          <p:stCondLst>
                                            <p:cond delay="1004"/>
                                          </p:stCondLst>
                                        </p:cTn>
                                        <p:tgtEl>
                                          <p:spTgt spid="9219">
                                            <p:txEl>
                                              <p:pRg st="5" end="5"/>
                                            </p:txEl>
                                          </p:spTgt>
                                        </p:tgtEl>
                                      </p:cBhvr>
                                      <p:to x="100000" y="100000"/>
                                    </p:animScale>
                                    <p:animScale>
                                      <p:cBhvr>
                                        <p:cTn id="17" dur="20">
                                          <p:stCondLst>
                                            <p:cond delay="1231"/>
                                          </p:stCondLst>
                                        </p:cTn>
                                        <p:tgtEl>
                                          <p:spTgt spid="9219">
                                            <p:txEl>
                                              <p:pRg st="5" end="5"/>
                                            </p:txEl>
                                          </p:spTgt>
                                        </p:tgtEl>
                                      </p:cBhvr>
                                      <p:to x="100000" y="90000"/>
                                    </p:animScale>
                                    <p:animScale>
                                      <p:cBhvr>
                                        <p:cTn id="18" dur="124" decel="50000">
                                          <p:stCondLst>
                                            <p:cond delay="1251"/>
                                          </p:stCondLst>
                                        </p:cTn>
                                        <p:tgtEl>
                                          <p:spTgt spid="9219">
                                            <p:txEl>
                                              <p:pRg st="5" end="5"/>
                                            </p:txEl>
                                          </p:spTgt>
                                        </p:tgtEl>
                                      </p:cBhvr>
                                      <p:to x="100000" y="100000"/>
                                    </p:animScale>
                                    <p:animScale>
                                      <p:cBhvr>
                                        <p:cTn id="19" dur="20">
                                          <p:stCondLst>
                                            <p:cond delay="1356"/>
                                          </p:stCondLst>
                                        </p:cTn>
                                        <p:tgtEl>
                                          <p:spTgt spid="9219">
                                            <p:txEl>
                                              <p:pRg st="5" end="5"/>
                                            </p:txEl>
                                          </p:spTgt>
                                        </p:tgtEl>
                                      </p:cBhvr>
                                      <p:to x="100000" y="95000"/>
                                    </p:animScale>
                                    <p:animScale>
                                      <p:cBhvr>
                                        <p:cTn id="20" dur="124" decel="50000">
                                          <p:stCondLst>
                                            <p:cond delay="1376"/>
                                          </p:stCondLst>
                                        </p:cTn>
                                        <p:tgtEl>
                                          <p:spTgt spid="9219">
                                            <p:txEl>
                                              <p:pRg st="5" end="5"/>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9219">
                                            <p:txEl>
                                              <p:pRg st="6" end="6"/>
                                            </p:txEl>
                                          </p:spTgt>
                                        </p:tgtEl>
                                        <p:attrNameLst>
                                          <p:attrName>style.visibility</p:attrName>
                                        </p:attrNameLst>
                                      </p:cBhvr>
                                      <p:to>
                                        <p:strVal val="visible"/>
                                      </p:to>
                                    </p:set>
                                    <p:animEffect transition="in" filter="wipe(down)">
                                      <p:cBhvr>
                                        <p:cTn id="23" dur="435">
                                          <p:stCondLst>
                                            <p:cond delay="0"/>
                                          </p:stCondLst>
                                        </p:cTn>
                                        <p:tgtEl>
                                          <p:spTgt spid="9219">
                                            <p:txEl>
                                              <p:pRg st="6" end="6"/>
                                            </p:txEl>
                                          </p:spTgt>
                                        </p:tgtEl>
                                      </p:cBhvr>
                                    </p:animEffect>
                                    <p:anim calcmode="lin" valueType="num">
                                      <p:cBhvr>
                                        <p:cTn id="24" dur="1367" tmFilter="0,0; 0.14,0.36; 0.43,0.73; 0.71,0.91; 1.0,1.0">
                                          <p:stCondLst>
                                            <p:cond delay="0"/>
                                          </p:stCondLst>
                                        </p:cTn>
                                        <p:tgtEl>
                                          <p:spTgt spid="9219">
                                            <p:txEl>
                                              <p:pRg st="6" end="6"/>
                                            </p:txEl>
                                          </p:spTgt>
                                        </p:tgtEl>
                                        <p:attrNameLst>
                                          <p:attrName>ppt_x</p:attrName>
                                        </p:attrNameLst>
                                      </p:cBhvr>
                                      <p:tavLst>
                                        <p:tav tm="0">
                                          <p:val>
                                            <p:strVal val="#ppt_x-0.25"/>
                                          </p:val>
                                        </p:tav>
                                        <p:tav tm="100000">
                                          <p:val>
                                            <p:strVal val="#ppt_x"/>
                                          </p:val>
                                        </p:tav>
                                      </p:tavLst>
                                    </p:anim>
                                    <p:anim calcmode="lin" valueType="num">
                                      <p:cBhvr>
                                        <p:cTn id="25" dur="498" tmFilter="0.0,0.0; 0.25,0.07; 0.50,0.2; 0.75,0.467; 1.0,1.0">
                                          <p:stCondLst>
                                            <p:cond delay="0"/>
                                          </p:stCondLst>
                                        </p:cTn>
                                        <p:tgtEl>
                                          <p:spTgt spid="9219">
                                            <p:txEl>
                                              <p:pRg st="6" end="6"/>
                                            </p:txEl>
                                          </p:spTgt>
                                        </p:tgtEl>
                                        <p:attrNameLst>
                                          <p:attrName>ppt_y</p:attrName>
                                        </p:attrNameLst>
                                      </p:cBhvr>
                                      <p:tavLst>
                                        <p:tav tm="0" fmla="#ppt_y-sin(pi*$)/3">
                                          <p:val>
                                            <p:fltVal val="0.5"/>
                                          </p:val>
                                        </p:tav>
                                        <p:tav tm="100000">
                                          <p:val>
                                            <p:fltVal val="1"/>
                                          </p:val>
                                        </p:tav>
                                      </p:tavLst>
                                    </p:anim>
                                    <p:anim calcmode="lin" valueType="num">
                                      <p:cBhvr>
                                        <p:cTn id="26" dur="498" tmFilter="0, 0; 0.125,0.2665; 0.25,0.4; 0.375,0.465; 0.5,0.5;  0.625,0.535; 0.75,0.6; 0.875,0.7335; 1,1">
                                          <p:stCondLst>
                                            <p:cond delay="498"/>
                                          </p:stCondLst>
                                        </p:cTn>
                                        <p:tgtEl>
                                          <p:spTgt spid="9219">
                                            <p:txEl>
                                              <p:pRg st="6" end="6"/>
                                            </p:txEl>
                                          </p:spTgt>
                                        </p:tgtEl>
                                        <p:attrNameLst>
                                          <p:attrName>ppt_y</p:attrName>
                                        </p:attrNameLst>
                                      </p:cBhvr>
                                      <p:tavLst>
                                        <p:tav tm="0" fmla="#ppt_y-sin(pi*$)/9">
                                          <p:val>
                                            <p:fltVal val="0"/>
                                          </p:val>
                                        </p:tav>
                                        <p:tav tm="100000">
                                          <p:val>
                                            <p:fltVal val="1"/>
                                          </p:val>
                                        </p:tav>
                                      </p:tavLst>
                                    </p:anim>
                                    <p:anim calcmode="lin" valueType="num">
                                      <p:cBhvr>
                                        <p:cTn id="27" dur="249" tmFilter="0, 0; 0.125,0.2665; 0.25,0.4; 0.375,0.465; 0.5,0.5;  0.625,0.535; 0.75,0.6; 0.875,0.7335; 1,1">
                                          <p:stCondLst>
                                            <p:cond delay="993"/>
                                          </p:stCondLst>
                                        </p:cTn>
                                        <p:tgtEl>
                                          <p:spTgt spid="9219">
                                            <p:txEl>
                                              <p:pRg st="6" end="6"/>
                                            </p:txEl>
                                          </p:spTgt>
                                        </p:tgtEl>
                                        <p:attrNameLst>
                                          <p:attrName>ppt_y</p:attrName>
                                        </p:attrNameLst>
                                      </p:cBhvr>
                                      <p:tavLst>
                                        <p:tav tm="0" fmla="#ppt_y-sin(pi*$)/27">
                                          <p:val>
                                            <p:fltVal val="0"/>
                                          </p:val>
                                        </p:tav>
                                        <p:tav tm="100000">
                                          <p:val>
                                            <p:fltVal val="1"/>
                                          </p:val>
                                        </p:tav>
                                      </p:tavLst>
                                    </p:anim>
                                    <p:anim calcmode="lin" valueType="num">
                                      <p:cBhvr>
                                        <p:cTn id="28" dur="123" tmFilter="0, 0; 0.125,0.2665; 0.25,0.4; 0.375,0.465; 0.5,0.5;  0.625,0.535; 0.75,0.6; 0.875,0.7335; 1,1">
                                          <p:stCondLst>
                                            <p:cond delay="1242"/>
                                          </p:stCondLst>
                                        </p:cTn>
                                        <p:tgtEl>
                                          <p:spTgt spid="9219">
                                            <p:txEl>
                                              <p:pRg st="6" end="6"/>
                                            </p:txEl>
                                          </p:spTgt>
                                        </p:tgtEl>
                                        <p:attrNameLst>
                                          <p:attrName>ppt_y</p:attrName>
                                        </p:attrNameLst>
                                      </p:cBhvr>
                                      <p:tavLst>
                                        <p:tav tm="0" fmla="#ppt_y-sin(pi*$)/81">
                                          <p:val>
                                            <p:fltVal val="0"/>
                                          </p:val>
                                        </p:tav>
                                        <p:tav tm="100000">
                                          <p:val>
                                            <p:fltVal val="1"/>
                                          </p:val>
                                        </p:tav>
                                      </p:tavLst>
                                    </p:anim>
                                    <p:animScale>
                                      <p:cBhvr>
                                        <p:cTn id="29" dur="20">
                                          <p:stCondLst>
                                            <p:cond delay="487"/>
                                          </p:stCondLst>
                                        </p:cTn>
                                        <p:tgtEl>
                                          <p:spTgt spid="9219">
                                            <p:txEl>
                                              <p:pRg st="6" end="6"/>
                                            </p:txEl>
                                          </p:spTgt>
                                        </p:tgtEl>
                                      </p:cBhvr>
                                      <p:to x="100000" y="60000"/>
                                    </p:animScale>
                                    <p:animScale>
                                      <p:cBhvr>
                                        <p:cTn id="30" dur="124" decel="50000">
                                          <p:stCondLst>
                                            <p:cond delay="507"/>
                                          </p:stCondLst>
                                        </p:cTn>
                                        <p:tgtEl>
                                          <p:spTgt spid="9219">
                                            <p:txEl>
                                              <p:pRg st="6" end="6"/>
                                            </p:txEl>
                                          </p:spTgt>
                                        </p:tgtEl>
                                      </p:cBhvr>
                                      <p:to x="100000" y="100000"/>
                                    </p:animScale>
                                    <p:animScale>
                                      <p:cBhvr>
                                        <p:cTn id="31" dur="20">
                                          <p:stCondLst>
                                            <p:cond delay="984"/>
                                          </p:stCondLst>
                                        </p:cTn>
                                        <p:tgtEl>
                                          <p:spTgt spid="9219">
                                            <p:txEl>
                                              <p:pRg st="6" end="6"/>
                                            </p:txEl>
                                          </p:spTgt>
                                        </p:tgtEl>
                                      </p:cBhvr>
                                      <p:to x="100000" y="80000"/>
                                    </p:animScale>
                                    <p:animScale>
                                      <p:cBhvr>
                                        <p:cTn id="32" dur="124" decel="50000">
                                          <p:stCondLst>
                                            <p:cond delay="1004"/>
                                          </p:stCondLst>
                                        </p:cTn>
                                        <p:tgtEl>
                                          <p:spTgt spid="9219">
                                            <p:txEl>
                                              <p:pRg st="6" end="6"/>
                                            </p:txEl>
                                          </p:spTgt>
                                        </p:tgtEl>
                                      </p:cBhvr>
                                      <p:to x="100000" y="100000"/>
                                    </p:animScale>
                                    <p:animScale>
                                      <p:cBhvr>
                                        <p:cTn id="33" dur="20">
                                          <p:stCondLst>
                                            <p:cond delay="1231"/>
                                          </p:stCondLst>
                                        </p:cTn>
                                        <p:tgtEl>
                                          <p:spTgt spid="9219">
                                            <p:txEl>
                                              <p:pRg st="6" end="6"/>
                                            </p:txEl>
                                          </p:spTgt>
                                        </p:tgtEl>
                                      </p:cBhvr>
                                      <p:to x="100000" y="90000"/>
                                    </p:animScale>
                                    <p:animScale>
                                      <p:cBhvr>
                                        <p:cTn id="34" dur="124" decel="50000">
                                          <p:stCondLst>
                                            <p:cond delay="1251"/>
                                          </p:stCondLst>
                                        </p:cTn>
                                        <p:tgtEl>
                                          <p:spTgt spid="9219">
                                            <p:txEl>
                                              <p:pRg st="6" end="6"/>
                                            </p:txEl>
                                          </p:spTgt>
                                        </p:tgtEl>
                                      </p:cBhvr>
                                      <p:to x="100000" y="100000"/>
                                    </p:animScale>
                                    <p:animScale>
                                      <p:cBhvr>
                                        <p:cTn id="35" dur="20">
                                          <p:stCondLst>
                                            <p:cond delay="1356"/>
                                          </p:stCondLst>
                                        </p:cTn>
                                        <p:tgtEl>
                                          <p:spTgt spid="9219">
                                            <p:txEl>
                                              <p:pRg st="6" end="6"/>
                                            </p:txEl>
                                          </p:spTgt>
                                        </p:tgtEl>
                                      </p:cBhvr>
                                      <p:to x="100000" y="95000"/>
                                    </p:animScale>
                                    <p:animScale>
                                      <p:cBhvr>
                                        <p:cTn id="36" dur="124" decel="50000">
                                          <p:stCondLst>
                                            <p:cond delay="1376"/>
                                          </p:stCondLst>
                                        </p:cTn>
                                        <p:tgtEl>
                                          <p:spTgt spid="9219">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Grp="1" noChangeArrowheads="1"/>
          </p:cNvSpPr>
          <p:nvPr>
            <p:ph type="ctrTitle"/>
          </p:nvPr>
        </p:nvSpPr>
        <p:spPr>
          <a:xfrm>
            <a:off x="497205" y="320040"/>
            <a:ext cx="8149590" cy="1051560"/>
          </a:xfrm>
          <a:solidFill>
            <a:schemeClr val="accent2">
              <a:lumMod val="40000"/>
              <a:lumOff val="60000"/>
            </a:schemeClr>
          </a:solidFill>
          <a:ln w="28575">
            <a:solidFill>
              <a:schemeClr val="accent2">
                <a:lumMod val="60000"/>
                <a:lumOff val="40000"/>
              </a:schemeClr>
            </a:solidFill>
            <a:prstDash val="lgDash"/>
          </a:ln>
          <a:effectLst>
            <a:glow rad="228600">
              <a:schemeClr val="accent2">
                <a:satMod val="175000"/>
                <a:alpha val="40000"/>
              </a:schemeClr>
            </a:glow>
          </a:effectLst>
        </p:spPr>
        <p:txBody>
          <a:bodyPr vert="horz" lIns="0" tIns="0" rIns="0" bIns="0" rtlCol="0" anchor="ctr" anchorCtr="0">
            <a:normAutofit/>
          </a:bodyPr>
          <a:lstStyle/>
          <a:p>
            <a:pPr>
              <a:lnSpc>
                <a:spcPct val="95000"/>
              </a:lnSpc>
              <a:defRPr/>
            </a:pPr>
            <a:r>
              <a:rPr lang="zh-TW" altLang="en-US" sz="4300" dirty="0" smtClean="0">
                <a:solidFill>
                  <a:srgbClr val="000000"/>
                </a:solidFill>
                <a:latin typeface="華康竹風體W4" pitchFamily="65" charset="-120"/>
                <a:ea typeface="華康竹風體W4" pitchFamily="65" charset="-120"/>
              </a:rPr>
              <a:t>性別平等</a:t>
            </a:r>
            <a:endParaRPr lang="en-US" altLang="zh-TW" sz="4300" dirty="0" smtClean="0">
              <a:solidFill>
                <a:srgbClr val="000000"/>
              </a:solidFill>
              <a:latin typeface="華康竹風體W4" pitchFamily="65" charset="-120"/>
              <a:ea typeface="華康竹風體W4" pitchFamily="65" charset="-120"/>
            </a:endParaRPr>
          </a:p>
        </p:txBody>
      </p:sp>
      <p:sp>
        <p:nvSpPr>
          <p:cNvPr id="8195" name="Text Box 4"/>
          <p:cNvSpPr txBox="1">
            <a:spLocks noChangeArrowheads="1"/>
          </p:cNvSpPr>
          <p:nvPr/>
        </p:nvSpPr>
        <p:spPr bwMode="auto">
          <a:xfrm>
            <a:off x="497205" y="1645920"/>
            <a:ext cx="8149590" cy="5664628"/>
          </a:xfrm>
          <a:prstGeom prst="rect">
            <a:avLst/>
          </a:prstGeom>
          <a:noFill/>
          <a:ln w="9525">
            <a:noFill/>
            <a:miter lim="800000"/>
            <a:headEnd/>
            <a:tailEnd/>
          </a:ln>
        </p:spPr>
        <p:txBody>
          <a:bodyPr lIns="0" tIns="0" rIns="0" bIns="0">
            <a:spAutoFit/>
          </a:bodyPr>
          <a:lstStyle/>
          <a:p>
            <a:pPr marL="308610" indent="-308610">
              <a:lnSpc>
                <a:spcPct val="90000"/>
              </a:lnSpc>
              <a:spcBef>
                <a:spcPct val="20000"/>
              </a:spcBef>
              <a:buClr>
                <a:srgbClr val="5F5F5F"/>
              </a:buClr>
              <a:buSzPct val="65000"/>
            </a:pPr>
            <a:r>
              <a:rPr lang="zh-TW" altLang="en-US" sz="2900" dirty="0">
                <a:latin typeface="標楷體" pitchFamily="65" charset="-120"/>
                <a:ea typeface="標楷體" pitchFamily="65" charset="-120"/>
              </a:rPr>
              <a:t>一、何謂「性別平等教育法」？</a:t>
            </a:r>
          </a:p>
          <a:p>
            <a:pPr marL="308610" indent="-308610">
              <a:lnSpc>
                <a:spcPct val="90000"/>
              </a:lnSpc>
              <a:spcBef>
                <a:spcPct val="20000"/>
              </a:spcBef>
              <a:buClr>
                <a:srgbClr val="5F5F5F"/>
              </a:buClr>
              <a:buSzPct val="65000"/>
            </a:pPr>
            <a:r>
              <a:rPr lang="zh-TW" altLang="en-US" sz="2900" dirty="0">
                <a:latin typeface="標楷體" pitchFamily="65" charset="-120"/>
                <a:ea typeface="標楷體" pitchFamily="65" charset="-120"/>
              </a:rPr>
              <a:t>第</a:t>
            </a:r>
            <a:r>
              <a:rPr lang="en-US" altLang="zh-TW" sz="2900" dirty="0">
                <a:latin typeface="標楷體" pitchFamily="65" charset="-120"/>
                <a:ea typeface="標楷體" pitchFamily="65" charset="-120"/>
              </a:rPr>
              <a:t>1</a:t>
            </a:r>
            <a:r>
              <a:rPr lang="zh-TW" altLang="en-US" sz="2900" dirty="0">
                <a:latin typeface="標楷體" pitchFamily="65" charset="-120"/>
                <a:ea typeface="標楷體" pitchFamily="65" charset="-120"/>
              </a:rPr>
              <a:t>條   為促進性別地位之實質平等，消除性別歧視，維護人格尊嚴，厚植並建立性別平等之教育資源與環境，特制定本法。本法未規定者，適用其他法律規定。</a:t>
            </a:r>
          </a:p>
          <a:p>
            <a:pPr marL="308610" indent="-308610">
              <a:lnSpc>
                <a:spcPct val="90000"/>
              </a:lnSpc>
              <a:spcBef>
                <a:spcPct val="20000"/>
              </a:spcBef>
              <a:buClr>
                <a:srgbClr val="5F5F5F"/>
              </a:buClr>
              <a:buSzPct val="65000"/>
            </a:pPr>
            <a:endParaRPr lang="en-US" altLang="zh-TW" sz="2900" dirty="0">
              <a:latin typeface="標楷體" pitchFamily="65" charset="-120"/>
              <a:ea typeface="標楷體" pitchFamily="65" charset="-120"/>
            </a:endParaRPr>
          </a:p>
          <a:p>
            <a:pPr marL="308610" indent="-308610">
              <a:lnSpc>
                <a:spcPct val="90000"/>
              </a:lnSpc>
              <a:spcBef>
                <a:spcPct val="20000"/>
              </a:spcBef>
              <a:buClr>
                <a:srgbClr val="5F5F5F"/>
              </a:buClr>
              <a:buSzPct val="65000"/>
            </a:pPr>
            <a:r>
              <a:rPr lang="zh-TW" altLang="en-US" sz="2900" dirty="0">
                <a:latin typeface="標楷體" pitchFamily="65" charset="-120"/>
                <a:ea typeface="標楷體" pitchFamily="65" charset="-120"/>
              </a:rPr>
              <a:t>二、「性別地位之實質平等」其意涵？</a:t>
            </a:r>
          </a:p>
          <a:p>
            <a:pPr marL="308610" indent="-308610">
              <a:lnSpc>
                <a:spcPct val="90000"/>
              </a:lnSpc>
              <a:spcBef>
                <a:spcPct val="20000"/>
              </a:spcBef>
              <a:buClr>
                <a:srgbClr val="5F5F5F"/>
              </a:buClr>
              <a:buSzPct val="65000"/>
            </a:pPr>
            <a:r>
              <a:rPr lang="zh-TW" altLang="en-US" sz="2900" dirty="0">
                <a:latin typeface="標楷體" pitchFamily="65" charset="-120"/>
                <a:ea typeface="標楷體" pitchFamily="65" charset="-120"/>
              </a:rPr>
              <a:t>第</a:t>
            </a:r>
            <a:r>
              <a:rPr lang="en-US" altLang="zh-TW" sz="2900" dirty="0">
                <a:latin typeface="標楷體" pitchFamily="65" charset="-120"/>
                <a:ea typeface="標楷體" pitchFamily="65" charset="-120"/>
              </a:rPr>
              <a:t>2</a:t>
            </a:r>
            <a:r>
              <a:rPr lang="zh-TW" altLang="en-US" sz="2900" dirty="0">
                <a:latin typeface="標楷體" pitchFamily="65" charset="-120"/>
                <a:ea typeface="標楷體" pitchFamily="65" charset="-120"/>
              </a:rPr>
              <a:t>條 指任何人不因其生理性別、性傾向、性別特質或性別認同等不同，而受到差別之待遇。</a:t>
            </a:r>
          </a:p>
          <a:p>
            <a:pPr marL="308610" indent="-308610">
              <a:lnSpc>
                <a:spcPct val="90000"/>
              </a:lnSpc>
              <a:spcBef>
                <a:spcPct val="20000"/>
              </a:spcBef>
              <a:buClr>
                <a:srgbClr val="5F5F5F"/>
              </a:buClr>
              <a:buSzPct val="65000"/>
            </a:pPr>
            <a:r>
              <a:rPr lang="en-US" altLang="zh-TW" sz="2900" dirty="0">
                <a:ea typeface="新細明體" pitchFamily="18" charset="-120"/>
              </a:rPr>
              <a:t>.</a:t>
            </a:r>
            <a:endParaRPr lang="en-US" altLang="zh-TW" sz="2900" dirty="0">
              <a:solidFill>
                <a:srgbClr val="000000"/>
              </a:solidFill>
              <a:latin typeface="Arial" charset="0"/>
              <a:ea typeface="新細明體" pitchFamily="18" charset="-120"/>
            </a:endParaRPr>
          </a:p>
          <a:p>
            <a:pPr marL="308610" indent="-308610">
              <a:lnSpc>
                <a:spcPct val="90000"/>
              </a:lnSpc>
              <a:spcBef>
                <a:spcPct val="20000"/>
              </a:spcBef>
              <a:buClr>
                <a:srgbClr val="5F5F5F"/>
              </a:buClr>
              <a:buSzPct val="65000"/>
            </a:pPr>
            <a:r>
              <a:rPr lang="en-US" altLang="zh-TW" sz="2900" dirty="0">
                <a:solidFill>
                  <a:srgbClr val="000000"/>
                </a:solidFill>
                <a:latin typeface="Arial" charset="0"/>
                <a:ea typeface="新細明體" pitchFamily="18" charset="-120"/>
              </a:rPr>
              <a:t>   </a:t>
            </a:r>
          </a:p>
          <a:p>
            <a:pPr marL="308610" indent="-308610">
              <a:lnSpc>
                <a:spcPct val="90000"/>
              </a:lnSpc>
              <a:spcBef>
                <a:spcPct val="20000"/>
              </a:spcBef>
              <a:buClr>
                <a:srgbClr val="5F5F5F"/>
              </a:buClr>
              <a:buSzPct val="65000"/>
            </a:pPr>
            <a:endParaRPr lang="en-US" altLang="zh-TW" sz="3200" dirty="0">
              <a:solidFill>
                <a:srgbClr val="000000"/>
              </a:solidFill>
              <a:latin typeface="Arial" charset="0"/>
              <a:ea typeface="新細明體" pitchFamily="18" charset="-12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ctrTitle"/>
          </p:nvPr>
        </p:nvSpPr>
        <p:spPr>
          <a:xfrm>
            <a:off x="497205" y="320040"/>
            <a:ext cx="8149590" cy="1230154"/>
          </a:xfrm>
          <a:solidFill>
            <a:schemeClr val="accent2">
              <a:lumMod val="40000"/>
              <a:lumOff val="60000"/>
            </a:schemeClr>
          </a:solidFill>
          <a:ln w="28575">
            <a:solidFill>
              <a:schemeClr val="accent2">
                <a:lumMod val="60000"/>
                <a:lumOff val="40000"/>
              </a:schemeClr>
            </a:solidFill>
            <a:prstDash val="lgDash"/>
          </a:ln>
          <a:effectLst>
            <a:glow rad="228600">
              <a:schemeClr val="accent2">
                <a:satMod val="175000"/>
                <a:alpha val="40000"/>
              </a:schemeClr>
            </a:glow>
          </a:effectLst>
        </p:spPr>
        <p:txBody>
          <a:bodyPr vert="horz" lIns="0" tIns="0" rIns="0" bIns="0" rtlCol="0" anchor="ctr" anchorCtr="0">
            <a:normAutofit/>
          </a:bodyPr>
          <a:lstStyle/>
          <a:p>
            <a:pPr>
              <a:lnSpc>
                <a:spcPct val="95000"/>
              </a:lnSpc>
              <a:defRPr/>
            </a:pPr>
            <a:r>
              <a:rPr lang="zh-TW" altLang="en-US" sz="4300" dirty="0" smtClean="0">
                <a:solidFill>
                  <a:srgbClr val="000000"/>
                </a:solidFill>
                <a:latin typeface="華康竹風體W4" pitchFamily="65" charset="-120"/>
                <a:ea typeface="華康竹風體W4" pitchFamily="65" charset="-120"/>
              </a:rPr>
              <a:t>性騷擾的定義</a:t>
            </a:r>
            <a:endParaRPr lang="en-US" altLang="zh-TW" sz="4300" dirty="0" smtClean="0">
              <a:solidFill>
                <a:srgbClr val="000000"/>
              </a:solidFill>
              <a:latin typeface="華康竹風體W4" pitchFamily="65" charset="-120"/>
              <a:ea typeface="華康竹風體W4" pitchFamily="65" charset="-120"/>
            </a:endParaRPr>
          </a:p>
        </p:txBody>
      </p:sp>
      <p:sp>
        <p:nvSpPr>
          <p:cNvPr id="19459" name="Text Box 4"/>
          <p:cNvSpPr txBox="1">
            <a:spLocks noChangeArrowheads="1"/>
          </p:cNvSpPr>
          <p:nvPr/>
        </p:nvSpPr>
        <p:spPr bwMode="auto">
          <a:xfrm>
            <a:off x="497205" y="1645920"/>
            <a:ext cx="8149590" cy="51460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marL="342900" indent="-342900" eaLnBrk="0" hangingPunct="0">
              <a:defRPr sz="2400">
                <a:solidFill>
                  <a:schemeClr val="tx1"/>
                </a:solidFill>
                <a:latin typeface="Times New Roman" charset="0"/>
              </a:defRPr>
            </a:lvl1pPr>
            <a:lvl2pPr indent="-34290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lvl="1" eaLnBrk="1" hangingPunct="1">
              <a:lnSpc>
                <a:spcPct val="95000"/>
              </a:lnSpc>
              <a:buClr>
                <a:srgbClr val="000000"/>
              </a:buClr>
              <a:buSzPct val="100000"/>
              <a:buFontTx/>
              <a:buChar char="•"/>
              <a:defRPr/>
            </a:pPr>
            <a:r>
              <a:rPr lang="zh-TW" altLang="en-US" sz="3200" dirty="0" smtClean="0">
                <a:solidFill>
                  <a:srgbClr val="000000"/>
                </a:solidFill>
                <a:latin typeface="標楷體" pitchFamily="65" charset="-120"/>
                <a:ea typeface="標楷體" pitchFamily="65" charset="-120"/>
              </a:rPr>
              <a:t>◎定義一：校園作為教育場所</a:t>
            </a:r>
          </a:p>
          <a:p>
            <a:pPr marL="102870" lvl="1" indent="0" eaLnBrk="1" hangingPunct="1">
              <a:lnSpc>
                <a:spcPct val="95000"/>
              </a:lnSpc>
              <a:buClr>
                <a:srgbClr val="000000"/>
              </a:buClr>
              <a:buSzPct val="100000"/>
              <a:defRPr/>
            </a:pPr>
            <a:r>
              <a:rPr lang="zh-TW" altLang="en-US" sz="3200" dirty="0" smtClean="0">
                <a:solidFill>
                  <a:srgbClr val="000000"/>
                </a:solidFill>
                <a:latin typeface="標楷體" pitchFamily="65" charset="-120"/>
                <a:ea typeface="標楷體" pitchFamily="65" charset="-120"/>
              </a:rPr>
              <a:t>依據</a:t>
            </a:r>
            <a:r>
              <a:rPr lang="en-US" altLang="zh-TW" sz="3200" b="1" dirty="0" smtClean="0">
                <a:solidFill>
                  <a:srgbClr val="000000"/>
                </a:solidFill>
                <a:latin typeface="標楷體" pitchFamily="65" charset="-120"/>
                <a:ea typeface="標楷體" pitchFamily="65" charset="-120"/>
              </a:rPr>
              <a:t>《</a:t>
            </a:r>
            <a:r>
              <a:rPr lang="zh-TW" altLang="en-US" sz="3200" b="1" dirty="0" smtClean="0">
                <a:solidFill>
                  <a:srgbClr val="000000"/>
                </a:solidFill>
                <a:latin typeface="標楷體" pitchFamily="65" charset="-120"/>
                <a:ea typeface="標楷體" pitchFamily="65" charset="-120"/>
              </a:rPr>
              <a:t>性別平等教育法</a:t>
            </a:r>
            <a:r>
              <a:rPr lang="en-US" altLang="zh-TW" sz="3200" b="1" dirty="0" smtClean="0">
                <a:solidFill>
                  <a:srgbClr val="000000"/>
                </a:solidFill>
                <a:latin typeface="標楷體" pitchFamily="65" charset="-120"/>
                <a:ea typeface="標楷體" pitchFamily="65" charset="-120"/>
              </a:rPr>
              <a:t>》</a:t>
            </a:r>
            <a:r>
              <a:rPr lang="zh-TW" altLang="en-US" sz="3200" b="1" dirty="0" smtClean="0">
                <a:solidFill>
                  <a:srgbClr val="000000"/>
                </a:solidFill>
                <a:latin typeface="標楷體" pitchFamily="65" charset="-120"/>
                <a:ea typeface="標楷體" pitchFamily="65" charset="-120"/>
              </a:rPr>
              <a:t>第</a:t>
            </a:r>
            <a:r>
              <a:rPr lang="en-US" altLang="zh-TW" sz="3200" b="1" dirty="0" smtClean="0">
                <a:solidFill>
                  <a:srgbClr val="000000"/>
                </a:solidFill>
                <a:latin typeface="標楷體" pitchFamily="65" charset="-120"/>
                <a:ea typeface="標楷體" pitchFamily="65" charset="-120"/>
              </a:rPr>
              <a:t>2</a:t>
            </a:r>
            <a:r>
              <a:rPr lang="zh-TW" altLang="en-US" sz="3200" b="1" dirty="0" smtClean="0">
                <a:solidFill>
                  <a:srgbClr val="000000"/>
                </a:solidFill>
                <a:latin typeface="標楷體" pitchFamily="65" charset="-120"/>
                <a:ea typeface="標楷體" pitchFamily="65" charset="-120"/>
              </a:rPr>
              <a:t>條</a:t>
            </a:r>
            <a:r>
              <a:rPr lang="zh-TW" altLang="en-US" sz="3200" dirty="0" smtClean="0">
                <a:solidFill>
                  <a:srgbClr val="000000"/>
                </a:solidFill>
                <a:latin typeface="標楷體" pitchFamily="65" charset="-120"/>
                <a:ea typeface="標楷體" pitchFamily="65" charset="-120"/>
              </a:rPr>
              <a:t>：指符合下列情形之一，且未達性侵害之程度者：</a:t>
            </a:r>
          </a:p>
          <a:p>
            <a:pPr lvl="1" eaLnBrk="1" hangingPunct="1">
              <a:lnSpc>
                <a:spcPct val="95000"/>
              </a:lnSpc>
              <a:buClr>
                <a:srgbClr val="000000"/>
              </a:buClr>
              <a:buSzPct val="100000"/>
              <a:buFontTx/>
              <a:buChar char="•"/>
              <a:defRPr/>
            </a:pPr>
            <a:r>
              <a:rPr lang="en-US" altLang="zh-TW" sz="3200" dirty="0" smtClean="0">
                <a:solidFill>
                  <a:srgbClr val="000000"/>
                </a:solidFill>
                <a:latin typeface="標楷體" pitchFamily="65" charset="-120"/>
                <a:ea typeface="標楷體" pitchFamily="65" charset="-120"/>
              </a:rPr>
              <a:t>1.</a:t>
            </a:r>
            <a:r>
              <a:rPr lang="zh-TW" altLang="en-US" sz="3200" dirty="0" smtClean="0">
                <a:solidFill>
                  <a:srgbClr val="000000"/>
                </a:solidFill>
                <a:latin typeface="標楷體" pitchFamily="65" charset="-120"/>
                <a:ea typeface="標楷體" pitchFamily="65" charset="-120"/>
              </a:rPr>
              <a:t>以</a:t>
            </a:r>
            <a:r>
              <a:rPr lang="zh-TW" altLang="en-US" sz="3200" dirty="0" smtClean="0">
                <a:solidFill>
                  <a:srgbClr val="FF0000"/>
                </a:solidFill>
                <a:latin typeface="標楷體" pitchFamily="65" charset="-120"/>
                <a:ea typeface="標楷體" pitchFamily="65" charset="-120"/>
              </a:rPr>
              <a:t>明示或暗示</a:t>
            </a:r>
            <a:r>
              <a:rPr lang="zh-TW" altLang="en-US" sz="3200" dirty="0" smtClean="0">
                <a:solidFill>
                  <a:srgbClr val="000000"/>
                </a:solidFill>
                <a:latin typeface="標楷體" pitchFamily="65" charset="-120"/>
                <a:ea typeface="標楷體" pitchFamily="65" charset="-120"/>
              </a:rPr>
              <a:t>之方式，從事</a:t>
            </a:r>
            <a:r>
              <a:rPr lang="zh-TW" altLang="en-US" sz="3200" dirty="0" smtClean="0">
                <a:solidFill>
                  <a:srgbClr val="FF0000"/>
                </a:solidFill>
                <a:latin typeface="標楷體" pitchFamily="65" charset="-120"/>
                <a:ea typeface="標楷體" pitchFamily="65" charset="-120"/>
              </a:rPr>
              <a:t>不受歡迎且具有性意味或性別歧視之言詞或行為</a:t>
            </a:r>
            <a:r>
              <a:rPr lang="zh-TW" altLang="en-US" sz="3200" dirty="0" smtClean="0">
                <a:solidFill>
                  <a:srgbClr val="000000"/>
                </a:solidFill>
                <a:latin typeface="標楷體" pitchFamily="65" charset="-120"/>
                <a:ea typeface="標楷體" pitchFamily="65" charset="-120"/>
              </a:rPr>
              <a:t>，致影響他人之人格尊嚴、學習、或工作之機會或表現者。</a:t>
            </a:r>
          </a:p>
          <a:p>
            <a:pPr lvl="1" eaLnBrk="1" hangingPunct="1">
              <a:lnSpc>
                <a:spcPct val="95000"/>
              </a:lnSpc>
              <a:buClr>
                <a:srgbClr val="000000"/>
              </a:buClr>
              <a:buSzPct val="100000"/>
              <a:buFontTx/>
              <a:buChar char="•"/>
              <a:defRPr/>
            </a:pPr>
            <a:r>
              <a:rPr lang="en-US" altLang="zh-TW" sz="3200" dirty="0" smtClean="0">
                <a:solidFill>
                  <a:srgbClr val="000000"/>
                </a:solidFill>
                <a:latin typeface="標楷體" pitchFamily="65" charset="-120"/>
                <a:ea typeface="標楷體" pitchFamily="65" charset="-120"/>
              </a:rPr>
              <a:t>2.</a:t>
            </a:r>
            <a:r>
              <a:rPr lang="zh-TW" altLang="en-US" sz="3200" dirty="0" smtClean="0">
                <a:solidFill>
                  <a:srgbClr val="000000"/>
                </a:solidFill>
                <a:latin typeface="標楷體" pitchFamily="65" charset="-120"/>
                <a:ea typeface="標楷體" pitchFamily="65" charset="-120"/>
              </a:rPr>
              <a:t>以性或性別有關之行為，作為自己或他人獲得、喪失或減損其學習或工作有關權益之條件者。</a:t>
            </a:r>
          </a:p>
          <a:p>
            <a:pPr lvl="1" eaLnBrk="1" hangingPunct="1">
              <a:lnSpc>
                <a:spcPct val="95000"/>
              </a:lnSpc>
              <a:buClr>
                <a:srgbClr val="000000"/>
              </a:buClr>
              <a:buSzPct val="100000"/>
              <a:buFontTx/>
              <a:buChar char="•"/>
              <a:defRPr/>
            </a:pPr>
            <a:endParaRPr lang="en-US" altLang="zh-TW" sz="3200" dirty="0" smtClean="0">
              <a:solidFill>
                <a:srgbClr val="000000"/>
              </a:solidFill>
              <a:latin typeface="Arial" charset="0"/>
              <a:ea typeface="新細明體" pitchFamily="18" charset="-12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ctrTitle"/>
          </p:nvPr>
        </p:nvSpPr>
        <p:spPr>
          <a:xfrm>
            <a:off x="497205" y="320040"/>
            <a:ext cx="8149590" cy="1230154"/>
          </a:xfrm>
          <a:solidFill>
            <a:schemeClr val="accent2">
              <a:lumMod val="40000"/>
              <a:lumOff val="60000"/>
            </a:schemeClr>
          </a:solidFill>
          <a:ln w="28575">
            <a:solidFill>
              <a:schemeClr val="accent2">
                <a:lumMod val="60000"/>
                <a:lumOff val="40000"/>
              </a:schemeClr>
            </a:solidFill>
            <a:prstDash val="lgDash"/>
          </a:ln>
          <a:effectLst>
            <a:glow rad="228600">
              <a:schemeClr val="accent2">
                <a:satMod val="175000"/>
                <a:alpha val="40000"/>
              </a:schemeClr>
            </a:glow>
          </a:effectLst>
        </p:spPr>
        <p:txBody>
          <a:bodyPr vert="horz" lIns="0" tIns="0" rIns="0" bIns="0" rtlCol="0" anchor="ctr" anchorCtr="0">
            <a:normAutofit/>
          </a:bodyPr>
          <a:lstStyle/>
          <a:p>
            <a:pPr>
              <a:lnSpc>
                <a:spcPct val="95000"/>
              </a:lnSpc>
              <a:defRPr/>
            </a:pPr>
            <a:r>
              <a:rPr lang="zh-TW" altLang="en-US" sz="4300" dirty="0" smtClean="0">
                <a:solidFill>
                  <a:srgbClr val="000000"/>
                </a:solidFill>
                <a:latin typeface="華康竹風體W4" pitchFamily="65" charset="-120"/>
                <a:ea typeface="華康竹風體W4" pitchFamily="65" charset="-120"/>
              </a:rPr>
              <a:t>性騷擾的定義</a:t>
            </a:r>
            <a:endParaRPr lang="en-US" altLang="zh-TW" sz="4300" dirty="0" smtClean="0">
              <a:solidFill>
                <a:srgbClr val="000000"/>
              </a:solidFill>
              <a:latin typeface="華康竹風體W4" pitchFamily="65" charset="-120"/>
              <a:ea typeface="華康竹風體W4" pitchFamily="65" charset="-120"/>
            </a:endParaRPr>
          </a:p>
        </p:txBody>
      </p:sp>
      <p:sp>
        <p:nvSpPr>
          <p:cNvPr id="19459" name="Text Box 4"/>
          <p:cNvSpPr txBox="1">
            <a:spLocks noChangeArrowheads="1"/>
          </p:cNvSpPr>
          <p:nvPr/>
        </p:nvSpPr>
        <p:spPr bwMode="auto">
          <a:xfrm>
            <a:off x="497205" y="1645920"/>
            <a:ext cx="8149590" cy="28069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marL="342900" indent="-342900" eaLnBrk="0" hangingPunct="0">
              <a:defRPr sz="2400">
                <a:solidFill>
                  <a:schemeClr val="tx1"/>
                </a:solidFill>
                <a:latin typeface="Times New Roman" charset="0"/>
              </a:defRPr>
            </a:lvl1pPr>
            <a:lvl2pPr indent="-34290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lvl="1" eaLnBrk="1" hangingPunct="1">
              <a:lnSpc>
                <a:spcPct val="95000"/>
              </a:lnSpc>
              <a:buClr>
                <a:srgbClr val="000000"/>
              </a:buClr>
              <a:buSzPct val="100000"/>
              <a:buFontTx/>
              <a:buChar char="•"/>
              <a:defRPr/>
            </a:pPr>
            <a:r>
              <a:rPr lang="zh-TW" altLang="en-US" sz="3200" dirty="0" smtClean="0">
                <a:solidFill>
                  <a:srgbClr val="000000"/>
                </a:solidFill>
                <a:latin typeface="標楷體" pitchFamily="65" charset="-120"/>
                <a:ea typeface="標楷體" pitchFamily="65" charset="-120"/>
              </a:rPr>
              <a:t>◎定義一：校園作為教育場所</a:t>
            </a:r>
            <a:endParaRPr lang="en-US" altLang="zh-TW" sz="3200" dirty="0" smtClean="0">
              <a:solidFill>
                <a:srgbClr val="000000"/>
              </a:solidFill>
              <a:latin typeface="標楷體" pitchFamily="65" charset="-120"/>
              <a:ea typeface="標楷體" pitchFamily="65" charset="-120"/>
            </a:endParaRPr>
          </a:p>
          <a:p>
            <a:pPr lvl="1" eaLnBrk="1" hangingPunct="1">
              <a:lnSpc>
                <a:spcPct val="95000"/>
              </a:lnSpc>
              <a:buClr>
                <a:srgbClr val="000000"/>
              </a:buClr>
              <a:buSzPct val="100000"/>
              <a:buFontTx/>
              <a:buChar char="•"/>
              <a:defRPr/>
            </a:pPr>
            <a:endParaRPr lang="zh-TW" altLang="en-US" sz="3200" dirty="0" smtClean="0">
              <a:solidFill>
                <a:srgbClr val="0070C0"/>
              </a:solidFill>
              <a:latin typeface="標楷體" pitchFamily="65" charset="-120"/>
              <a:ea typeface="標楷體" pitchFamily="65" charset="-120"/>
            </a:endParaRPr>
          </a:p>
          <a:p>
            <a:pPr marL="102870" lvl="1" indent="0" eaLnBrk="1" hangingPunct="1">
              <a:lnSpc>
                <a:spcPct val="95000"/>
              </a:lnSpc>
              <a:buClr>
                <a:srgbClr val="000000"/>
              </a:buClr>
              <a:buSzPct val="100000"/>
              <a:defRPr/>
            </a:pPr>
            <a:r>
              <a:rPr lang="zh-TW" altLang="en-US" sz="3200" dirty="0" smtClean="0">
                <a:solidFill>
                  <a:srgbClr val="0070C0"/>
                </a:solidFill>
                <a:latin typeface="標楷體" pitchFamily="65" charset="-120"/>
                <a:ea typeface="標楷體" pitchFamily="65" charset="-120"/>
              </a:rPr>
              <a:t>校園性騷擾</a:t>
            </a:r>
            <a:r>
              <a:rPr lang="zh-TW" altLang="en-US" sz="3200" dirty="0" smtClean="0">
                <a:solidFill>
                  <a:srgbClr val="000000"/>
                </a:solidFill>
                <a:latin typeface="標楷體" pitchFamily="65" charset="-120"/>
                <a:ea typeface="標楷體" pitchFamily="65" charset="-120"/>
              </a:rPr>
              <a:t>：係指發生在校園內的性騷擾事件，</a:t>
            </a:r>
            <a:r>
              <a:rPr lang="zh-TW" altLang="en-US" sz="3200" dirty="0" smtClean="0">
                <a:solidFill>
                  <a:srgbClr val="FF0000"/>
                </a:solidFill>
                <a:latin typeface="標楷體" pitchFamily="65" charset="-120"/>
                <a:ea typeface="標楷體" pitchFamily="65" charset="-120"/>
              </a:rPr>
              <a:t>一方是學生</a:t>
            </a:r>
            <a:r>
              <a:rPr lang="zh-TW" altLang="en-US" sz="3200" dirty="0" smtClean="0">
                <a:solidFill>
                  <a:srgbClr val="000000"/>
                </a:solidFill>
                <a:latin typeface="標楷體" pitchFamily="65" charset="-120"/>
                <a:ea typeface="標楷體" pitchFamily="65" charset="-120"/>
              </a:rPr>
              <a:t>、另一方是學校的校長、教師、職員、工友或學生，適用</a:t>
            </a:r>
            <a:r>
              <a:rPr lang="en-US" altLang="zh-TW" sz="3200" dirty="0" smtClean="0">
                <a:solidFill>
                  <a:srgbClr val="000000"/>
                </a:solidFill>
                <a:latin typeface="標楷體" pitchFamily="65" charset="-120"/>
                <a:ea typeface="標楷體" pitchFamily="65" charset="-120"/>
              </a:rPr>
              <a:t>『</a:t>
            </a:r>
            <a:r>
              <a:rPr lang="zh-TW" altLang="en-US" sz="3200" dirty="0" smtClean="0">
                <a:solidFill>
                  <a:srgbClr val="000000"/>
                </a:solidFill>
                <a:latin typeface="標楷體" pitchFamily="65" charset="-120"/>
                <a:ea typeface="標楷體" pitchFamily="65" charset="-120"/>
              </a:rPr>
              <a:t>性別平等教育法</a:t>
            </a:r>
            <a:r>
              <a:rPr lang="en-US" altLang="zh-TW" sz="3200" dirty="0" smtClean="0">
                <a:solidFill>
                  <a:srgbClr val="000000"/>
                </a:solidFill>
                <a:latin typeface="標楷體" pitchFamily="65" charset="-120"/>
                <a:ea typeface="標楷體" pitchFamily="65" charset="-120"/>
              </a:rPr>
              <a:t>』</a:t>
            </a:r>
            <a:r>
              <a:rPr lang="zh-TW" altLang="en-US" sz="3200" dirty="0" smtClean="0">
                <a:solidFill>
                  <a:srgbClr val="000000"/>
                </a:solidFill>
                <a:latin typeface="標楷體" pitchFamily="65" charset="-120"/>
                <a:ea typeface="標楷體" pitchFamily="65" charset="-120"/>
              </a:rPr>
              <a:t>。</a:t>
            </a:r>
            <a:endParaRPr lang="en-US" altLang="zh-TW" sz="3200" dirty="0" smtClean="0">
              <a:solidFill>
                <a:srgbClr val="000000"/>
              </a:solidFill>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ctrTitle"/>
          </p:nvPr>
        </p:nvSpPr>
        <p:spPr>
          <a:xfrm>
            <a:off x="497205" y="320040"/>
            <a:ext cx="8149590" cy="1230154"/>
          </a:xfrm>
          <a:solidFill>
            <a:schemeClr val="accent2">
              <a:lumMod val="40000"/>
              <a:lumOff val="60000"/>
            </a:schemeClr>
          </a:solidFill>
          <a:ln w="28575">
            <a:solidFill>
              <a:schemeClr val="accent2">
                <a:lumMod val="60000"/>
                <a:lumOff val="40000"/>
              </a:schemeClr>
            </a:solidFill>
            <a:prstDash val="lgDash"/>
          </a:ln>
          <a:effectLst>
            <a:glow rad="228600">
              <a:schemeClr val="accent2">
                <a:satMod val="175000"/>
                <a:alpha val="40000"/>
              </a:schemeClr>
            </a:glow>
          </a:effectLst>
        </p:spPr>
        <p:txBody>
          <a:bodyPr vert="horz" lIns="0" tIns="0" rIns="0" bIns="0" rtlCol="0" anchor="ctr" anchorCtr="0">
            <a:normAutofit/>
          </a:bodyPr>
          <a:lstStyle/>
          <a:p>
            <a:pPr>
              <a:lnSpc>
                <a:spcPct val="95000"/>
              </a:lnSpc>
              <a:defRPr/>
            </a:pPr>
            <a:r>
              <a:rPr lang="zh-TW" altLang="en-US" sz="4300" dirty="0" smtClean="0">
                <a:solidFill>
                  <a:srgbClr val="000000"/>
                </a:solidFill>
                <a:latin typeface="華康竹風體W4" pitchFamily="65" charset="-120"/>
                <a:ea typeface="華康竹風體W4" pitchFamily="65" charset="-120"/>
              </a:rPr>
              <a:t>性騷擾的定義</a:t>
            </a:r>
            <a:endParaRPr lang="en-US" altLang="zh-TW" sz="4300" dirty="0" smtClean="0">
              <a:solidFill>
                <a:srgbClr val="000000"/>
              </a:solidFill>
              <a:latin typeface="華康竹風體W4" pitchFamily="65" charset="-120"/>
              <a:ea typeface="華康竹風體W4" pitchFamily="65" charset="-120"/>
            </a:endParaRPr>
          </a:p>
        </p:txBody>
      </p:sp>
      <p:sp>
        <p:nvSpPr>
          <p:cNvPr id="11267" name="Text Box 4"/>
          <p:cNvSpPr txBox="1">
            <a:spLocks noChangeArrowheads="1"/>
          </p:cNvSpPr>
          <p:nvPr/>
        </p:nvSpPr>
        <p:spPr bwMode="auto">
          <a:xfrm>
            <a:off x="497205" y="1645920"/>
            <a:ext cx="8149590" cy="4268861"/>
          </a:xfrm>
          <a:prstGeom prst="rect">
            <a:avLst/>
          </a:prstGeom>
          <a:noFill/>
          <a:ln w="9525">
            <a:noFill/>
            <a:miter lim="800000"/>
            <a:headEnd/>
            <a:tailEnd/>
          </a:ln>
        </p:spPr>
        <p:txBody>
          <a:bodyPr lIns="0" tIns="0" rIns="0" bIns="0">
            <a:spAutoFit/>
          </a:bodyPr>
          <a:lstStyle/>
          <a:p>
            <a:pPr lvl="1" indent="-308610">
              <a:lnSpc>
                <a:spcPct val="95000"/>
              </a:lnSpc>
              <a:buClr>
                <a:srgbClr val="000000"/>
              </a:buClr>
              <a:buSzPct val="100000"/>
              <a:buFontTx/>
              <a:buChar char="•"/>
            </a:pPr>
            <a:r>
              <a:rPr lang="zh-TW" altLang="en-US" sz="3200" dirty="0">
                <a:solidFill>
                  <a:srgbClr val="000000"/>
                </a:solidFill>
                <a:latin typeface="標楷體" pitchFamily="65" charset="-120"/>
                <a:ea typeface="標楷體" pitchFamily="65" charset="-120"/>
              </a:rPr>
              <a:t>◎定義二：校園作為公共場所</a:t>
            </a:r>
          </a:p>
          <a:p>
            <a:pPr lvl="1" indent="-308610">
              <a:lnSpc>
                <a:spcPct val="95000"/>
              </a:lnSpc>
              <a:buClr>
                <a:srgbClr val="000000"/>
              </a:buClr>
              <a:buSzPct val="100000"/>
              <a:buFontTx/>
              <a:buChar char="•"/>
            </a:pPr>
            <a:r>
              <a:rPr lang="zh-TW" altLang="en-US" sz="3200" dirty="0">
                <a:solidFill>
                  <a:srgbClr val="000000"/>
                </a:solidFill>
                <a:latin typeface="標楷體" pitchFamily="65" charset="-120"/>
                <a:ea typeface="標楷體" pitchFamily="65" charset="-120"/>
              </a:rPr>
              <a:t>依據</a:t>
            </a:r>
            <a:r>
              <a:rPr lang="en-US" altLang="zh-TW" sz="3200" b="1" dirty="0">
                <a:solidFill>
                  <a:srgbClr val="000000"/>
                </a:solidFill>
                <a:latin typeface="標楷體" pitchFamily="65" charset="-120"/>
                <a:ea typeface="標楷體" pitchFamily="65" charset="-120"/>
              </a:rPr>
              <a:t>《</a:t>
            </a:r>
            <a:r>
              <a:rPr lang="zh-TW" altLang="en-US" sz="3200" b="1" dirty="0">
                <a:solidFill>
                  <a:srgbClr val="000000"/>
                </a:solidFill>
                <a:latin typeface="標楷體" pitchFamily="65" charset="-120"/>
                <a:ea typeface="標楷體" pitchFamily="65" charset="-120"/>
              </a:rPr>
              <a:t>性騷擾防治法</a:t>
            </a:r>
            <a:r>
              <a:rPr lang="en-US" altLang="zh-TW" sz="3200" b="1" dirty="0">
                <a:solidFill>
                  <a:srgbClr val="000000"/>
                </a:solidFill>
                <a:latin typeface="標楷體" pitchFamily="65" charset="-120"/>
                <a:ea typeface="標楷體" pitchFamily="65" charset="-120"/>
              </a:rPr>
              <a:t>》</a:t>
            </a:r>
            <a:r>
              <a:rPr lang="zh-TW" altLang="en-US" sz="3200" b="1" dirty="0">
                <a:solidFill>
                  <a:srgbClr val="000000"/>
                </a:solidFill>
                <a:latin typeface="標楷體" pitchFamily="65" charset="-120"/>
                <a:ea typeface="標楷體" pitchFamily="65" charset="-120"/>
              </a:rPr>
              <a:t>第</a:t>
            </a:r>
            <a:r>
              <a:rPr lang="en-US" altLang="zh-TW" sz="3200" b="1" dirty="0">
                <a:solidFill>
                  <a:srgbClr val="000000"/>
                </a:solidFill>
                <a:latin typeface="標楷體" pitchFamily="65" charset="-120"/>
                <a:ea typeface="標楷體" pitchFamily="65" charset="-120"/>
              </a:rPr>
              <a:t>2</a:t>
            </a:r>
            <a:r>
              <a:rPr lang="zh-TW" altLang="en-US" sz="3200" b="1" dirty="0">
                <a:solidFill>
                  <a:srgbClr val="000000"/>
                </a:solidFill>
                <a:latin typeface="標楷體" pitchFamily="65" charset="-120"/>
                <a:ea typeface="標楷體" pitchFamily="65" charset="-120"/>
              </a:rPr>
              <a:t>條</a:t>
            </a:r>
            <a:r>
              <a:rPr lang="zh-TW" altLang="en-US" sz="3200" dirty="0">
                <a:solidFill>
                  <a:srgbClr val="000000"/>
                </a:solidFill>
                <a:latin typeface="標楷體" pitchFamily="65" charset="-120"/>
                <a:ea typeface="標楷體" pitchFamily="65" charset="-120"/>
              </a:rPr>
              <a:t>：本法所稱性騷擾，係指性侵害犯罪以外，對他人實施違反其意願而與性或性別有關之行為，且有下列情形之一者：</a:t>
            </a:r>
          </a:p>
          <a:p>
            <a:pPr lvl="1" indent="-308610">
              <a:lnSpc>
                <a:spcPct val="95000"/>
              </a:lnSpc>
              <a:buClr>
                <a:srgbClr val="000000"/>
              </a:buClr>
              <a:buSzPct val="100000"/>
              <a:buFontTx/>
              <a:buChar char="•"/>
            </a:pPr>
            <a:r>
              <a:rPr lang="en-US" altLang="zh-TW" sz="3200" dirty="0">
                <a:solidFill>
                  <a:srgbClr val="000000"/>
                </a:solidFill>
                <a:latin typeface="標楷體" pitchFamily="65" charset="-120"/>
                <a:ea typeface="標楷體" pitchFamily="65" charset="-120"/>
              </a:rPr>
              <a:t>1.</a:t>
            </a:r>
            <a:r>
              <a:rPr lang="zh-TW" altLang="en-US" sz="3200" dirty="0">
                <a:solidFill>
                  <a:srgbClr val="000000"/>
                </a:solidFill>
                <a:latin typeface="標楷體" pitchFamily="65" charset="-120"/>
                <a:ea typeface="標楷體" pitchFamily="65" charset="-120"/>
              </a:rPr>
              <a:t>以該他人順服或拒絕該行為，做為其獲得、喪失或減損與工作、教育、訓練、服務、計畫、活動有關權益之條件。</a:t>
            </a:r>
          </a:p>
          <a:p>
            <a:pPr lvl="1" indent="-308610">
              <a:lnSpc>
                <a:spcPct val="95000"/>
              </a:lnSpc>
              <a:buClr>
                <a:srgbClr val="000000"/>
              </a:buClr>
              <a:buSzPct val="100000"/>
              <a:buFontTx/>
              <a:buChar char="•"/>
            </a:pPr>
            <a:endParaRPr lang="en-US" altLang="zh-TW" sz="3200" dirty="0">
              <a:solidFill>
                <a:srgbClr val="000000"/>
              </a:solidFill>
              <a:latin typeface="Arial" charset="0"/>
              <a:ea typeface="新細明體" pitchFamily="18" charset="-12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ctrTitle"/>
          </p:nvPr>
        </p:nvSpPr>
        <p:spPr>
          <a:xfrm>
            <a:off x="497205" y="320040"/>
            <a:ext cx="8149590" cy="1230154"/>
          </a:xfrm>
          <a:solidFill>
            <a:schemeClr val="accent2">
              <a:lumMod val="40000"/>
              <a:lumOff val="60000"/>
            </a:schemeClr>
          </a:solidFill>
          <a:ln w="28575">
            <a:solidFill>
              <a:schemeClr val="accent2">
                <a:lumMod val="60000"/>
                <a:lumOff val="40000"/>
              </a:schemeClr>
            </a:solidFill>
            <a:prstDash val="lgDash"/>
          </a:ln>
          <a:effectLst>
            <a:glow rad="228600">
              <a:schemeClr val="accent2">
                <a:satMod val="175000"/>
                <a:alpha val="40000"/>
              </a:schemeClr>
            </a:glow>
          </a:effectLst>
        </p:spPr>
        <p:txBody>
          <a:bodyPr vert="horz" lIns="0" tIns="0" rIns="0" bIns="0" rtlCol="0" anchor="ctr" anchorCtr="0">
            <a:normAutofit/>
          </a:bodyPr>
          <a:lstStyle/>
          <a:p>
            <a:pPr>
              <a:lnSpc>
                <a:spcPct val="95000"/>
              </a:lnSpc>
              <a:defRPr/>
            </a:pPr>
            <a:r>
              <a:rPr lang="zh-TW" altLang="en-US" sz="4300" dirty="0" smtClean="0">
                <a:solidFill>
                  <a:srgbClr val="000000"/>
                </a:solidFill>
                <a:latin typeface="華康竹風體W4" pitchFamily="65" charset="-120"/>
                <a:ea typeface="華康竹風體W4" pitchFamily="65" charset="-120"/>
              </a:rPr>
              <a:t>性騷擾的定義</a:t>
            </a:r>
            <a:endParaRPr lang="en-US" altLang="zh-TW" sz="4300" dirty="0" smtClean="0">
              <a:solidFill>
                <a:srgbClr val="000000"/>
              </a:solidFill>
              <a:latin typeface="華康竹風體W4" pitchFamily="65" charset="-120"/>
              <a:ea typeface="華康竹風體W4" pitchFamily="65" charset="-120"/>
            </a:endParaRPr>
          </a:p>
        </p:txBody>
      </p:sp>
      <p:sp>
        <p:nvSpPr>
          <p:cNvPr id="12291" name="Text Box 4"/>
          <p:cNvSpPr txBox="1">
            <a:spLocks noChangeArrowheads="1"/>
          </p:cNvSpPr>
          <p:nvPr/>
        </p:nvSpPr>
        <p:spPr bwMode="auto">
          <a:xfrm>
            <a:off x="497205" y="1645920"/>
            <a:ext cx="8149590" cy="3274743"/>
          </a:xfrm>
          <a:prstGeom prst="rect">
            <a:avLst/>
          </a:prstGeom>
          <a:noFill/>
          <a:ln w="9525">
            <a:noFill/>
            <a:miter lim="800000"/>
            <a:headEnd/>
            <a:tailEnd/>
          </a:ln>
        </p:spPr>
        <p:txBody>
          <a:bodyPr lIns="0" tIns="0" rIns="0" bIns="0">
            <a:spAutoFit/>
          </a:bodyPr>
          <a:lstStyle/>
          <a:p>
            <a:pPr lvl="1" indent="-308610">
              <a:lnSpc>
                <a:spcPct val="95000"/>
              </a:lnSpc>
              <a:buClr>
                <a:srgbClr val="000000"/>
              </a:buClr>
              <a:buSzPct val="100000"/>
              <a:buFontTx/>
              <a:buChar char="•"/>
            </a:pPr>
            <a:endParaRPr lang="en-US" altLang="zh-TW" sz="3200" dirty="0">
              <a:solidFill>
                <a:srgbClr val="000000"/>
              </a:solidFill>
              <a:latin typeface="標楷體" pitchFamily="65" charset="-120"/>
              <a:ea typeface="標楷體" pitchFamily="65" charset="-120"/>
            </a:endParaRPr>
          </a:p>
          <a:p>
            <a:pPr lvl="1" indent="-308610">
              <a:lnSpc>
                <a:spcPct val="95000"/>
              </a:lnSpc>
              <a:buClr>
                <a:srgbClr val="000000"/>
              </a:buClr>
              <a:buSzPct val="100000"/>
              <a:buFontTx/>
              <a:buChar char="•"/>
            </a:pPr>
            <a:r>
              <a:rPr lang="en-US" altLang="zh-TW" sz="3200" dirty="0">
                <a:solidFill>
                  <a:srgbClr val="000000"/>
                </a:solidFill>
                <a:latin typeface="標楷體" pitchFamily="65" charset="-120"/>
                <a:ea typeface="標楷體" pitchFamily="65" charset="-120"/>
              </a:rPr>
              <a:t>2.</a:t>
            </a:r>
            <a:r>
              <a:rPr lang="zh-TW" altLang="en-US" sz="3200" dirty="0">
                <a:solidFill>
                  <a:srgbClr val="000000"/>
                </a:solidFill>
                <a:latin typeface="標楷體" pitchFamily="65" charset="-120"/>
                <a:ea typeface="標楷體" pitchFamily="65" charset="-120"/>
              </a:rPr>
              <a:t>以展示或播送文字、圖畫、聲音、影像或其他物品之方式，或以歧視、侮辱之言行，或以他法，而有損害他人人格尊嚴，或造成使人心生畏怖、感受敵意或冒犯之情境，或不當影響其工作、教育、訓練、服務、計畫、活動或正常生活之進行。</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暗香撲面">
  <a:themeElements>
    <a:clrScheme name="暗香撲面">
      <a:dk1>
        <a:sysClr val="windowText" lastClr="000000"/>
      </a:dk1>
      <a:lt1>
        <a:sysClr val="window" lastClr="FFFFFF"/>
      </a:lt1>
      <a:dk2>
        <a:srgbClr val="2F2F2F"/>
      </a:dk2>
      <a:lt2>
        <a:srgbClr val="FFFFF4"/>
      </a:lt2>
      <a:accent1>
        <a:srgbClr val="918415"/>
      </a:accent1>
      <a:accent2>
        <a:srgbClr val="C47546"/>
      </a:accent2>
      <a:accent3>
        <a:srgbClr val="AFB591"/>
      </a:accent3>
      <a:accent4>
        <a:srgbClr val="B9945B"/>
      </a:accent4>
      <a:accent5>
        <a:srgbClr val="85ADBC"/>
      </a:accent5>
      <a:accent6>
        <a:srgbClr val="E5B440"/>
      </a:accent6>
      <a:hlink>
        <a:srgbClr val="00D5D5"/>
      </a:hlink>
      <a:folHlink>
        <a:srgbClr val="DD00DD"/>
      </a:folHlink>
    </a:clrScheme>
    <a:fontScheme name="暗香撲面">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majorFont>
      <a:minorFont>
        <a:latin typeface="Franklin Gothic Book"/>
        <a:ea typeface=""/>
        <a:cs typeface=""/>
        <a:font script="Jpan" typeface="HG創英角ｺﾞｼｯｸUB"/>
        <a:font script="Hang" typeface="맑은 고딕"/>
        <a:font script="Hans" typeface="黑体"/>
        <a:font script="Hant" typeface="新細明體"/>
        <a:font script="Arab" typeface="Arial"/>
        <a:font script="Hebr" typeface="Arial"/>
        <a:font script="Thai" typeface="Cordian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暗香撲面">
      <a:fillStyleLst>
        <a:solidFill>
          <a:schemeClr val="phClr"/>
        </a:solidFill>
        <a:gradFill rotWithShape="1">
          <a:gsLst>
            <a:gs pos="0">
              <a:schemeClr val="phClr">
                <a:tint val="98000"/>
                <a:satMod val="220000"/>
              </a:schemeClr>
            </a:gs>
            <a:gs pos="31000">
              <a:schemeClr val="phClr">
                <a:tint val="30000"/>
                <a:satMod val="150000"/>
              </a:schemeClr>
            </a:gs>
            <a:gs pos="91000">
              <a:schemeClr val="phClr">
                <a:tint val="96000"/>
              </a:schemeClr>
            </a:gs>
          </a:gsLst>
          <a:path path="circle">
            <a:fillToRect l="50000" t="150000" r="50000"/>
          </a:path>
        </a:gradFill>
        <a:blipFill>
          <a:blip xmlns:r="http://schemas.openxmlformats.org/officeDocument/2006/relationships" r:embed="rId1">
            <a:duotone>
              <a:schemeClr val="phClr">
                <a:shade val="28000"/>
                <a:satMod val="100000"/>
              </a:schemeClr>
              <a:schemeClr val="phClr">
                <a:tint val="100000"/>
                <a:satMod val="200000"/>
              </a:schemeClr>
            </a:duotone>
          </a:blip>
          <a:tile tx="0" ty="0" sx="80000" sy="80000" flip="none" algn="tl"/>
        </a:blip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63500">
              <a:schemeClr val="phClr">
                <a:alpha val="45000"/>
                <a:satMod val="110000"/>
              </a:schemeClr>
            </a:glow>
          </a:effectLst>
        </a:effectStyle>
        <a:effectStyle>
          <a:effectLst>
            <a:outerShdw blurRad="34925" dist="31750" dir="5400000" algn="tl" rotWithShape="0">
              <a:srgbClr val="000000">
                <a:alpha val="50000"/>
              </a:srgbClr>
            </a:outerShdw>
          </a:effectLst>
          <a:scene3d>
            <a:camera prst="orthographicFront">
              <a:rot lat="0" lon="0" rev="0"/>
            </a:camera>
            <a:lightRig rig="flood" dir="t">
              <a:rot lat="0" lon="0" rev="5400000"/>
            </a:lightRig>
          </a:scene3d>
          <a:sp3d contourW="9525" prstMaterial="dkEdge">
            <a:bevelT w="12000" h="24150"/>
            <a:contourClr>
              <a:schemeClr val="phClr">
                <a:satMod val="110000"/>
              </a:schemeClr>
            </a:contourClr>
          </a:sp3d>
        </a:effectStyle>
        <a:effectStyle>
          <a:effectLst>
            <a:outerShdw blurRad="50800" dist="31750" dir="5400000" algn="tl" rotWithShape="0">
              <a:srgbClr val="000000">
                <a:alpha val="50000"/>
              </a:srgbClr>
            </a:outerShdw>
          </a:effectLst>
          <a:scene3d>
            <a:camera prst="orthographicFront">
              <a:rot lat="0" lon="0" rev="0"/>
            </a:camera>
            <a:lightRig rig="flood" dir="t">
              <a:rot lat="0" lon="0" rev="5400000"/>
            </a:lightRig>
          </a:scene3d>
          <a:sp3d contourW="18700" prstMaterial="dkEdge">
            <a:bevelT w="44450" h="80600"/>
            <a:contourClr>
              <a:schemeClr val="phClr">
                <a:satMod val="110000"/>
              </a:schemeClr>
            </a:contourClr>
          </a:sp3d>
        </a:effectStyle>
      </a:effectStyleLst>
      <a:bgFillStyleLst>
        <a:solidFill>
          <a:schemeClr val="phClr"/>
        </a:solidFill>
        <a:gradFill rotWithShape="1">
          <a:gsLst>
            <a:gs pos="0">
              <a:schemeClr val="phClr">
                <a:shade val="70000"/>
                <a:satMod val="1000000"/>
              </a:schemeClr>
            </a:gs>
            <a:gs pos="31000">
              <a:schemeClr val="phClr">
                <a:shade val="85000"/>
                <a:satMod val="450000"/>
              </a:schemeClr>
            </a:gs>
            <a:gs pos="100000">
              <a:schemeClr val="phClr">
                <a:tint val="70000"/>
                <a:satMod val="300000"/>
              </a:schemeClr>
            </a:gs>
          </a:gsLst>
          <a:path path="circle">
            <a:fillToRect l="50000" t="150000" r="50000"/>
          </a:path>
        </a:gradFill>
        <a:blipFill>
          <a:blip xmlns:r="http://schemas.openxmlformats.org/officeDocument/2006/relationships" r:embed="rId2">
            <a:duotone>
              <a:schemeClr val="phClr">
                <a:tint val="100000"/>
                <a:shade val="70000"/>
                <a:hueMod val="100000"/>
                <a:satMod val="100000"/>
              </a:schemeClr>
              <a:schemeClr val="phClr">
                <a:tint val="90000"/>
                <a:shade val="100000"/>
                <a:hueMod val="100000"/>
                <a:satMod val="10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84</TotalTime>
  <Words>2015</Words>
  <Application>Microsoft Office PowerPoint</Application>
  <PresentationFormat>如螢幕大小 (4:3)</PresentationFormat>
  <Paragraphs>213</Paragraphs>
  <Slides>38</Slides>
  <Notes>9</Notes>
  <HiddenSlides>0</HiddenSlides>
  <MMClips>0</MMClips>
  <ScaleCrop>false</ScaleCrop>
  <HeadingPairs>
    <vt:vector size="4" baseType="variant">
      <vt:variant>
        <vt:lpstr>佈景主題</vt:lpstr>
      </vt:variant>
      <vt:variant>
        <vt:i4>1</vt:i4>
      </vt:variant>
      <vt:variant>
        <vt:lpstr>投影片標題</vt:lpstr>
      </vt:variant>
      <vt:variant>
        <vt:i4>38</vt:i4>
      </vt:variant>
    </vt:vector>
  </HeadingPairs>
  <TitlesOfParts>
    <vt:vector size="39" baseType="lpstr">
      <vt:lpstr>暗香撲面</vt:lpstr>
      <vt:lpstr>性別平等教育  性騷擾與性侵害防治</vt:lpstr>
      <vt:lpstr>投影片 2</vt:lpstr>
      <vt:lpstr>性別平不平等？</vt:lpstr>
      <vt:lpstr>性別平不平等？</vt:lpstr>
      <vt:lpstr>性別平等</vt:lpstr>
      <vt:lpstr>性騷擾的定義</vt:lpstr>
      <vt:lpstr>性騷擾的定義</vt:lpstr>
      <vt:lpstr>性騷擾的定義</vt:lpstr>
      <vt:lpstr>性騷擾的定義</vt:lpstr>
      <vt:lpstr>性侵害的定義</vt:lpstr>
      <vt:lpstr>如何判斷是不是性騷擾？</vt:lpstr>
      <vt:lpstr>如何判斷是不是性騷擾？</vt:lpstr>
      <vt:lpstr>如何判斷是不是性騷擾？</vt:lpstr>
      <vt:lpstr>遇到性騷擾該怎麼辦？</vt:lpstr>
      <vt:lpstr>遇到性侵害該怎麼辦？</vt:lpstr>
      <vt:lpstr>校園發生性侵害與性騷擾事件</vt:lpstr>
      <vt:lpstr>如果身邊的人遇到性騷擾， 我們能夠作些什麼呢？</vt:lpstr>
      <vt:lpstr>如果身邊的人遇到性騷擾， 我們能夠作些什麼呢？</vt:lpstr>
      <vt:lpstr>校園性侵或性騷 學校處理流程 </vt:lpstr>
      <vt:lpstr>校園性侵或性騷 學校義務</vt:lpstr>
      <vt:lpstr>校園性侵或性騷 學校義務</vt:lpstr>
      <vt:lpstr>P L A Y   T I M E</vt:lpstr>
      <vt:lpstr>圈圈叉叉是非題</vt:lpstr>
      <vt:lpstr>圈圈叉叉是非題</vt:lpstr>
      <vt:lpstr>圈圈叉叉是非題</vt:lpstr>
      <vt:lpstr>圈圈叉叉是非題</vt:lpstr>
      <vt:lpstr>圈圈叉叉是非題</vt:lpstr>
      <vt:lpstr>圈圈叉叉是非題</vt:lpstr>
      <vt:lpstr>圈圈叉叉是非題</vt:lpstr>
      <vt:lpstr>圈圈叉叉是非題</vt:lpstr>
      <vt:lpstr>圈圈叉叉是非題</vt:lpstr>
      <vt:lpstr>圈圈叉叉是非題</vt:lpstr>
      <vt:lpstr>圈圈叉叉是非題</vt:lpstr>
      <vt:lpstr>圈圈叉叉是非題</vt:lpstr>
      <vt:lpstr>圈非題</vt:lpstr>
      <vt:lpstr>圈圈叉叉是非題</vt:lpstr>
      <vt:lpstr>THANK YOU</vt:lpstr>
      <vt:lpstr>參考資料</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性別平等教育  性騷擾與性侵害防治</dc:title>
  <dc:creator>user</dc:creator>
  <cp:lastModifiedBy>user</cp:lastModifiedBy>
  <cp:revision>11</cp:revision>
  <dcterms:created xsi:type="dcterms:W3CDTF">2012-07-24T02:41:14Z</dcterms:created>
  <dcterms:modified xsi:type="dcterms:W3CDTF">2012-07-25T06:20:27Z</dcterms:modified>
</cp:coreProperties>
</file>